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3"/>
  </p:sldMasterIdLst>
  <p:notesMasterIdLst>
    <p:notesMasterId r:id="rId24"/>
  </p:notesMasterIdLst>
  <p:sldIdLst>
    <p:sldId id="256" r:id="rId4"/>
    <p:sldId id="704" r:id="rId5"/>
    <p:sldId id="608" r:id="rId6"/>
    <p:sldId id="659" r:id="rId7"/>
    <p:sldId id="755" r:id="rId8"/>
    <p:sldId id="555" r:id="rId9"/>
    <p:sldId id="678" r:id="rId10"/>
    <p:sldId id="672" r:id="rId11"/>
    <p:sldId id="742" r:id="rId12"/>
    <p:sldId id="745" r:id="rId13"/>
    <p:sldId id="510" r:id="rId14"/>
    <p:sldId id="743" r:id="rId15"/>
    <p:sldId id="695" r:id="rId16"/>
    <p:sldId id="760" r:id="rId17"/>
    <p:sldId id="744" r:id="rId18"/>
    <p:sldId id="714" r:id="rId19"/>
    <p:sldId id="751" r:id="rId20"/>
    <p:sldId id="756" r:id="rId21"/>
    <p:sldId id="761" r:id="rId22"/>
    <p:sldId id="644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E79"/>
    <a:srgbClr val="93B5F5"/>
    <a:srgbClr val="C4D5F5"/>
    <a:srgbClr val="FFCECC"/>
    <a:srgbClr val="FFE7E6"/>
    <a:srgbClr val="F0F6FF"/>
    <a:srgbClr val="EFF5FF"/>
    <a:srgbClr val="DAE3F3"/>
    <a:srgbClr val="FFFFFF"/>
    <a:srgbClr val="FF6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8D97CA-49D5-4D8A-83AB-8FE518D28DEE}" v="7" dt="2023-05-05T07:14:20.0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間スタイル 4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81"/>
    <p:restoredTop sz="86838"/>
  </p:normalViewPr>
  <p:slideViewPr>
    <p:cSldViewPr snapToGrid="0" snapToObjects="1">
      <p:cViewPr varScale="1">
        <p:scale>
          <a:sx n="32" d="100"/>
          <a:sy n="32" d="100"/>
        </p:scale>
        <p:origin x="1452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8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shi Haru" userId="82a3d6f80f39c002" providerId="LiveId" clId="{C18D97CA-49D5-4D8A-83AB-8FE518D28DEE}"/>
    <pc:docChg chg="delSld">
      <pc:chgData name="Akashi Haru" userId="82a3d6f80f39c002" providerId="LiveId" clId="{C18D97CA-49D5-4D8A-83AB-8FE518D28DEE}" dt="2023-05-05T07:14:05.768" v="13" actId="47"/>
      <pc:docMkLst>
        <pc:docMk/>
      </pc:docMkLst>
      <pc:sldChg chg="del">
        <pc:chgData name="Akashi Haru" userId="82a3d6f80f39c002" providerId="LiveId" clId="{C18D97CA-49D5-4D8A-83AB-8FE518D28DEE}" dt="2023-05-05T07:13:59.966" v="7" actId="47"/>
        <pc:sldMkLst>
          <pc:docMk/>
          <pc:sldMk cId="3465827073" sldId="467"/>
        </pc:sldMkLst>
      </pc:sldChg>
      <pc:sldChg chg="del">
        <pc:chgData name="Akashi Haru" userId="82a3d6f80f39c002" providerId="LiveId" clId="{C18D97CA-49D5-4D8A-83AB-8FE518D28DEE}" dt="2023-05-05T07:13:57.842" v="3" actId="47"/>
        <pc:sldMkLst>
          <pc:docMk/>
          <pc:sldMk cId="1103081240" sldId="519"/>
        </pc:sldMkLst>
      </pc:sldChg>
      <pc:sldChg chg="del">
        <pc:chgData name="Akashi Haru" userId="82a3d6f80f39c002" providerId="LiveId" clId="{C18D97CA-49D5-4D8A-83AB-8FE518D28DEE}" dt="2023-05-05T07:13:59.369" v="6" actId="47"/>
        <pc:sldMkLst>
          <pc:docMk/>
          <pc:sldMk cId="516062873" sldId="539"/>
        </pc:sldMkLst>
      </pc:sldChg>
      <pc:sldChg chg="del">
        <pc:chgData name="Akashi Haru" userId="82a3d6f80f39c002" providerId="LiveId" clId="{C18D97CA-49D5-4D8A-83AB-8FE518D28DEE}" dt="2023-05-05T07:13:57.336" v="2" actId="47"/>
        <pc:sldMkLst>
          <pc:docMk/>
          <pc:sldMk cId="1074014290" sldId="540"/>
        </pc:sldMkLst>
      </pc:sldChg>
      <pc:sldChg chg="del">
        <pc:chgData name="Akashi Haru" userId="82a3d6f80f39c002" providerId="LiveId" clId="{C18D97CA-49D5-4D8A-83AB-8FE518D28DEE}" dt="2023-05-05T07:13:58.418" v="4" actId="47"/>
        <pc:sldMkLst>
          <pc:docMk/>
          <pc:sldMk cId="1329108618" sldId="571"/>
        </pc:sldMkLst>
      </pc:sldChg>
      <pc:sldChg chg="del">
        <pc:chgData name="Akashi Haru" userId="82a3d6f80f39c002" providerId="LiveId" clId="{C18D97CA-49D5-4D8A-83AB-8FE518D28DEE}" dt="2023-05-05T07:13:58.887" v="5" actId="47"/>
        <pc:sldMkLst>
          <pc:docMk/>
          <pc:sldMk cId="3632581613" sldId="572"/>
        </pc:sldMkLst>
      </pc:sldChg>
      <pc:sldChg chg="del">
        <pc:chgData name="Akashi Haru" userId="82a3d6f80f39c002" providerId="LiveId" clId="{C18D97CA-49D5-4D8A-83AB-8FE518D28DEE}" dt="2023-05-05T07:13:56.675" v="1" actId="47"/>
        <pc:sldMkLst>
          <pc:docMk/>
          <pc:sldMk cId="3495170838" sldId="573"/>
        </pc:sldMkLst>
      </pc:sldChg>
      <pc:sldChg chg="del">
        <pc:chgData name="Akashi Haru" userId="82a3d6f80f39c002" providerId="LiveId" clId="{C18D97CA-49D5-4D8A-83AB-8FE518D28DEE}" dt="2023-05-05T07:13:49.162" v="0" actId="47"/>
        <pc:sldMkLst>
          <pc:docMk/>
          <pc:sldMk cId="1078310741" sldId="660"/>
        </pc:sldMkLst>
      </pc:sldChg>
      <pc:sldChg chg="del">
        <pc:chgData name="Akashi Haru" userId="82a3d6f80f39c002" providerId="LiveId" clId="{C18D97CA-49D5-4D8A-83AB-8FE518D28DEE}" dt="2023-05-05T07:14:03.557" v="11" actId="47"/>
        <pc:sldMkLst>
          <pc:docMk/>
          <pc:sldMk cId="2800086253" sldId="715"/>
        </pc:sldMkLst>
      </pc:sldChg>
      <pc:sldChg chg="del">
        <pc:chgData name="Akashi Haru" userId="82a3d6f80f39c002" providerId="LiveId" clId="{C18D97CA-49D5-4D8A-83AB-8FE518D28DEE}" dt="2023-05-05T07:14:01.992" v="10" actId="47"/>
        <pc:sldMkLst>
          <pc:docMk/>
          <pc:sldMk cId="3861176653" sldId="716"/>
        </pc:sldMkLst>
      </pc:sldChg>
      <pc:sldChg chg="del">
        <pc:chgData name="Akashi Haru" userId="82a3d6f80f39c002" providerId="LiveId" clId="{C18D97CA-49D5-4D8A-83AB-8FE518D28DEE}" dt="2023-05-05T07:14:00.898" v="8" actId="47"/>
        <pc:sldMkLst>
          <pc:docMk/>
          <pc:sldMk cId="2546662810" sldId="727"/>
        </pc:sldMkLst>
      </pc:sldChg>
      <pc:sldChg chg="del">
        <pc:chgData name="Akashi Haru" userId="82a3d6f80f39c002" providerId="LiveId" clId="{C18D97CA-49D5-4D8A-83AB-8FE518D28DEE}" dt="2023-05-05T07:14:01.393" v="9" actId="47"/>
        <pc:sldMkLst>
          <pc:docMk/>
          <pc:sldMk cId="700899918" sldId="729"/>
        </pc:sldMkLst>
      </pc:sldChg>
      <pc:sldChg chg="del">
        <pc:chgData name="Akashi Haru" userId="82a3d6f80f39c002" providerId="LiveId" clId="{C18D97CA-49D5-4D8A-83AB-8FE518D28DEE}" dt="2023-05-05T07:14:04.918" v="12" actId="47"/>
        <pc:sldMkLst>
          <pc:docMk/>
          <pc:sldMk cId="882405209" sldId="740"/>
        </pc:sldMkLst>
      </pc:sldChg>
      <pc:sldChg chg="del">
        <pc:chgData name="Akashi Haru" userId="82a3d6f80f39c002" providerId="LiveId" clId="{C18D97CA-49D5-4D8A-83AB-8FE518D28DEE}" dt="2023-05-05T07:14:05.768" v="13" actId="47"/>
        <pc:sldMkLst>
          <pc:docMk/>
          <pc:sldMk cId="2890047528" sldId="75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A5CD6-65A6-884F-BFAE-0CD43BA2F985}" type="datetimeFigureOut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73C71-927B-0448-B2BF-188A4E19F9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7183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8959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9032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059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2045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010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5597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2871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0564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鏡で表情を確認</a:t>
            </a:r>
            <a:endParaRPr kumimoji="1" lang="en-US" altLang="ja-JP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302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鏡で表情を確認</a:t>
            </a:r>
            <a:endParaRPr kumimoji="1" lang="en-US" altLang="ja-JP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870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鏡で表情を確認</a:t>
            </a:r>
            <a:endParaRPr kumimoji="1" lang="en-US" altLang="ja-JP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325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3200"/>
              <a:t>コミュニケーションに感情は不可欠．</a:t>
            </a:r>
            <a:endParaRPr kumimoji="1" lang="en-US" altLang="ja-JP" sz="3200" dirty="0"/>
          </a:p>
          <a:p>
            <a:r>
              <a:rPr kumimoji="1" lang="ja-JP" altLang="en-US" sz="1000"/>
              <a:t>感情表現</a:t>
            </a:r>
            <a:endParaRPr kumimoji="1" lang="en-US" altLang="ja-JP" sz="1000" dirty="0"/>
          </a:p>
          <a:p>
            <a:r>
              <a:rPr kumimoji="1" lang="ja-JP" altLang="en-US" sz="1000"/>
              <a:t>↓</a:t>
            </a:r>
            <a:endParaRPr kumimoji="1" lang="en-US" altLang="ja-JP" sz="1000" dirty="0"/>
          </a:p>
          <a:p>
            <a:r>
              <a:rPr kumimoji="1" lang="ja-JP" altLang="en-US" sz="1000"/>
              <a:t>感情が伝染</a:t>
            </a:r>
            <a:endParaRPr kumimoji="1" lang="en-US" altLang="ja-JP" sz="1000" dirty="0"/>
          </a:p>
          <a:p>
            <a:r>
              <a:rPr kumimoji="1" lang="ja-JP" altLang="en-US" sz="1000"/>
              <a:t>↓</a:t>
            </a:r>
            <a:endParaRPr kumimoji="1" lang="en-US" altLang="ja-JP" sz="1000" dirty="0"/>
          </a:p>
          <a:p>
            <a:r>
              <a:rPr kumimoji="1" lang="ja-JP" altLang="en-US" sz="1000"/>
              <a:t>相手から期待されるフィードバック</a:t>
            </a:r>
            <a:endParaRPr kumimoji="1" lang="en-US" altLang="ja-JP" sz="1000" dirty="0"/>
          </a:p>
          <a:p>
            <a:r>
              <a:rPr kumimoji="1" lang="ja-JP" altLang="en-US" sz="1000"/>
              <a:t>↓</a:t>
            </a:r>
            <a:endParaRPr kumimoji="1" lang="en-US" altLang="ja-JP" sz="1000" dirty="0"/>
          </a:p>
          <a:p>
            <a:r>
              <a:rPr kumimoji="1" lang="ja-JP" altLang="en-US" sz="1000"/>
              <a:t>インタラクション・コミュニケーションの満足度が上昇</a:t>
            </a:r>
            <a:endParaRPr kumimoji="1" lang="en-US" altLang="ja-JP" sz="1000" dirty="0"/>
          </a:p>
          <a:p>
            <a:endParaRPr kumimoji="1" lang="en-US" altLang="ja-JP" sz="1000" dirty="0"/>
          </a:p>
          <a:p>
            <a:endParaRPr kumimoji="1" lang="en-US" altLang="ja-JP" sz="1000" dirty="0"/>
          </a:p>
          <a:p>
            <a:endParaRPr kumimoji="1" lang="ja-JP" altLang="en-US" sz="10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7442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8221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9157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1044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2198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認識と可視化を用いて検証実験を行いました．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1170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8438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6547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3C71-927B-0448-B2BF-188A4E19F99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5578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r>
              <a:rPr lang="en-US" altLang="ja-JP" dirty="0"/>
              <a:t>Z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FCC50-10EA-8845-BFE3-84B2043C3D7E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214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DD6C-E2CD-0D42-ABC9-6B45FCC53636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24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7D7F-13CB-8E4C-A681-03E3D06ECB27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100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2DAAB-D8B5-0C4C-8350-F7D1592144B0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3383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06780-CA63-4748-A3BC-7914505ED739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4887-89D2-A64D-87E9-7E8DB3705E46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4196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DBA3F-F000-E14D-9857-03EC14F00CFE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9011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E3A75-7CD1-A244-A466-12273996B5AB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301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9A2E9-AAB9-6944-B6CA-D86FB19F2EAC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14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F5D97-85FE-AA45-AE76-92E8035E12BF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755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29DD-BFC0-FF48-8429-AC493EBB15CA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44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A3139-2470-CE4C-83F5-6F7F1FFDC088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759C7-6F6B-304A-B2C0-52DEF66273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72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MS Gothic" panose="020B0609070205080204" pitchFamily="49" charset="-128"/>
          <a:ea typeface="MS Gothic" panose="020B0609070205080204" pitchFamily="49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emf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hyperlink" Target="https://aogakuplus.jp/column/new_communication_style_20201218_01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e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microsoft.com/office/2007/relationships/hdphoto" Target="../media/hdphoto1.wdp"/><Relationship Id="rId5" Type="http://schemas.openxmlformats.org/officeDocument/2006/relationships/image" Target="../media/image15.jpe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.mp4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30.png"/><Relationship Id="rId3" Type="http://schemas.microsoft.com/office/2007/relationships/media" Target="../media/media4.mp4"/><Relationship Id="rId21" Type="http://schemas.openxmlformats.org/officeDocument/2006/relationships/image" Target="../media/image33.jpeg"/><Relationship Id="rId7" Type="http://schemas.microsoft.com/office/2007/relationships/media" Target="../media/media6.mp4"/><Relationship Id="rId12" Type="http://schemas.openxmlformats.org/officeDocument/2006/relationships/video" Target="../media/media8.mp4"/><Relationship Id="rId17" Type="http://schemas.openxmlformats.org/officeDocument/2006/relationships/image" Target="../media/image29.png"/><Relationship Id="rId2" Type="http://schemas.openxmlformats.org/officeDocument/2006/relationships/video" Target="../media/media3.mp4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microsoft.com/office/2007/relationships/media" Target="../media/media8.mp4"/><Relationship Id="rId5" Type="http://schemas.microsoft.com/office/2007/relationships/media" Target="../media/media5.mp4"/><Relationship Id="rId15" Type="http://schemas.openxmlformats.org/officeDocument/2006/relationships/image" Target="../media/image27.png"/><Relationship Id="rId10" Type="http://schemas.openxmlformats.org/officeDocument/2006/relationships/video" Target="../media/media7.mp4"/><Relationship Id="rId19" Type="http://schemas.openxmlformats.org/officeDocument/2006/relationships/image" Target="../media/image31.jpeg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notesSlide" Target="../notesSlides/notesSlide7.xml"/><Relationship Id="rId22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E185C7-66AD-E04F-A6EA-3047D00DC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638" y="1041400"/>
            <a:ext cx="8012723" cy="2387600"/>
          </a:xfrm>
        </p:spPr>
        <p:txBody>
          <a:bodyPr>
            <a:normAutofit/>
          </a:bodyPr>
          <a:lstStyle/>
          <a:p>
            <a:r>
              <a:rPr lang="ja-JP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感情表現の訓練を目的とした</a:t>
            </a:r>
            <a:b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人とロボットのインタラクション</a:t>
            </a:r>
            <a:endParaRPr kumimoji="1" lang="ja-JP" alt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CBE9480-AB26-C34D-84DC-B42F62436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590" y="3844419"/>
            <a:ext cx="7710817" cy="1053045"/>
          </a:xfrm>
        </p:spPr>
        <p:txBody>
          <a:bodyPr>
            <a:noAutofit/>
          </a:bodyPr>
          <a:lstStyle/>
          <a:p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佐賀大学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理工学部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理工学科</a:t>
            </a:r>
            <a:endParaRPr kumimoji="1"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知能情報システム工学コース</a:t>
            </a:r>
            <a:endParaRPr kumimoji="1"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19238901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明石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華実</a:t>
            </a:r>
            <a:endParaRPr kumimoji="1"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指導教員：</a:t>
            </a:r>
            <a:r>
              <a:rPr lang="ja-JP" altLang="en-US"/>
              <a:t>福田 修</a:t>
            </a:r>
            <a:r>
              <a:rPr lang="en-US" altLang="ja-JP" dirty="0"/>
              <a:t> </a:t>
            </a:r>
            <a:r>
              <a:rPr lang="ja-JP" altLang="en-US"/>
              <a:t>教授，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Yeoh Wen Liang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プロジェクト助教</a:t>
            </a:r>
            <a:endParaRPr kumimoji="1"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8D8502B-D97A-3D41-7856-4E17C5B627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131"/>
          <a:stretch/>
        </p:blipFill>
        <p:spPr>
          <a:xfrm>
            <a:off x="2482109" y="5742066"/>
            <a:ext cx="4179778" cy="105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58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1B49409-8880-BE7D-BAF2-1AC0C136B55B}"/>
              </a:ext>
            </a:extLst>
          </p:cNvPr>
          <p:cNvSpPr txBox="1"/>
          <p:nvPr/>
        </p:nvSpPr>
        <p:spPr>
          <a:xfrm>
            <a:off x="1475427" y="684923"/>
            <a:ext cx="7668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練習による認識精度の向上を明らかにする</a:t>
            </a:r>
            <a:endParaRPr kumimoji="1" lang="en-US" altLang="ja-JP" sz="2400" dirty="0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2A404F05-C9BA-8332-25D0-3EAF6526427B}"/>
              </a:ext>
            </a:extLst>
          </p:cNvPr>
          <p:cNvSpPr/>
          <p:nvPr/>
        </p:nvSpPr>
        <p:spPr>
          <a:xfrm>
            <a:off x="255298" y="727969"/>
            <a:ext cx="102381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目的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2F53DE3-C39E-FF73-500C-322809A71A1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rgbClr val="383F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条件</a:t>
            </a:r>
            <a:endParaRPr kumimoji="1" lang="ja-JP" altLang="en-US" sz="3600" dirty="0">
              <a:solidFill>
                <a:srgbClr val="383F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EDA73BA1-0482-3A0B-7629-6A40F8134628}"/>
              </a:ext>
            </a:extLst>
          </p:cNvPr>
          <p:cNvGrpSpPr/>
          <p:nvPr/>
        </p:nvGrpSpPr>
        <p:grpSpPr>
          <a:xfrm>
            <a:off x="294588" y="1201781"/>
            <a:ext cx="8554822" cy="1198074"/>
            <a:chOff x="294588" y="3240418"/>
            <a:chExt cx="8554822" cy="1198074"/>
          </a:xfrm>
        </p:grpSpPr>
        <p:sp>
          <p:nvSpPr>
            <p:cNvPr id="21" name="角丸四角形 20">
              <a:extLst>
                <a:ext uri="{FF2B5EF4-FFF2-40B4-BE49-F238E27FC236}">
                  <a16:creationId xmlns:a16="http://schemas.microsoft.com/office/drawing/2014/main" id="{CA39A3FC-9CDF-70ED-9932-ABCED6F4A13D}"/>
                </a:ext>
              </a:extLst>
            </p:cNvPr>
            <p:cNvSpPr/>
            <p:nvPr/>
          </p:nvSpPr>
          <p:spPr>
            <a:xfrm>
              <a:off x="294588" y="3240418"/>
              <a:ext cx="8554822" cy="1198074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B49F47F2-37F0-6A8E-8174-9BC4FF4656A1}"/>
                </a:ext>
              </a:extLst>
            </p:cNvPr>
            <p:cNvGrpSpPr/>
            <p:nvPr/>
          </p:nvGrpSpPr>
          <p:grpSpPr>
            <a:xfrm>
              <a:off x="486542" y="3401561"/>
              <a:ext cx="8170914" cy="875788"/>
              <a:chOff x="483726" y="3882778"/>
              <a:chExt cx="8170914" cy="875788"/>
            </a:xfrm>
          </p:grpSpPr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C346E201-7190-9D69-DF78-0361909FA53F}"/>
                  </a:ext>
                </a:extLst>
              </p:cNvPr>
              <p:cNvSpPr/>
              <p:nvPr/>
            </p:nvSpPr>
            <p:spPr>
              <a:xfrm rot="16200000">
                <a:off x="2869947" y="4162893"/>
                <a:ext cx="494509" cy="315558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aramond" panose="02020404030301010803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aramond" panose="02020404030301010803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0" name="下矢印 19">
                <a:extLst>
                  <a:ext uri="{FF2B5EF4-FFF2-40B4-BE49-F238E27FC236}">
                    <a16:creationId xmlns:a16="http://schemas.microsoft.com/office/drawing/2014/main" id="{8848B11F-D4C0-4A4F-6583-DFA18B0FBA81}"/>
                  </a:ext>
                </a:extLst>
              </p:cNvPr>
              <p:cNvSpPr/>
              <p:nvPr/>
            </p:nvSpPr>
            <p:spPr>
              <a:xfrm rot="16200000">
                <a:off x="5773908" y="4162893"/>
                <a:ext cx="494509" cy="315558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aramond" panose="02020404030301010803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aramond" panose="02020404030301010803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5" name="角丸四角形 24">
                <a:extLst>
                  <a:ext uri="{FF2B5EF4-FFF2-40B4-BE49-F238E27FC236}">
                    <a16:creationId xmlns:a16="http://schemas.microsoft.com/office/drawing/2014/main" id="{653EB94C-FC69-EB13-2A66-1B446E8AB7AC}"/>
                  </a:ext>
                </a:extLst>
              </p:cNvPr>
              <p:cNvSpPr/>
              <p:nvPr/>
            </p:nvSpPr>
            <p:spPr>
              <a:xfrm>
                <a:off x="6291649" y="3882778"/>
                <a:ext cx="2362991" cy="875788"/>
              </a:xfrm>
              <a:prstGeom prst="roundRect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rPr>
                  <a:t>評価</a:t>
                </a:r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Garamond" panose="02020404030301010803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rPr>
                  <a:t>感情推定</a:t>
                </a:r>
                <a:r>
                  <a:rPr kumimoji="1" lang="en-US" altLang="ja-JP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rPr>
                  <a:t> </a:t>
                </a:r>
                <a:r>
                  <a:rPr kumimoji="1" lang="ja-JP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rPr>
                  <a:t>など</a:t>
                </a:r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4" name="角丸四角形 23">
                <a:extLst>
                  <a:ext uri="{FF2B5EF4-FFF2-40B4-BE49-F238E27FC236}">
                    <a16:creationId xmlns:a16="http://schemas.microsoft.com/office/drawing/2014/main" id="{7D284CFC-6A91-1518-EA14-D7B40CA3F036}"/>
                  </a:ext>
                </a:extLst>
              </p:cNvPr>
              <p:cNvSpPr/>
              <p:nvPr/>
            </p:nvSpPr>
            <p:spPr>
              <a:xfrm>
                <a:off x="3387687" y="3882778"/>
                <a:ext cx="2362991" cy="875788"/>
              </a:xfrm>
              <a:prstGeom prst="roundRect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rPr>
                  <a:t>練習</a:t>
                </a:r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Garamond" panose="02020404030301010803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rPr>
                  <a:t>鏡，見本</a:t>
                </a:r>
                <a:r>
                  <a:rPr kumimoji="1" lang="en-US" altLang="ja-JP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rPr>
                  <a:t> </a:t>
                </a:r>
                <a:r>
                  <a:rPr kumimoji="1" lang="ja-JP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rPr>
                  <a:t>など</a:t>
                </a:r>
                <a:endParaRPr kumimoji="1" lang="en-US" altLang="ja-JP" sz="2400" dirty="0">
                  <a:solidFill>
                    <a:prstClr val="black"/>
                  </a:solidFill>
                  <a:latin typeface="Garamond" panose="02020404030301010803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2" name="角丸四角形 21">
                <a:extLst>
                  <a:ext uri="{FF2B5EF4-FFF2-40B4-BE49-F238E27FC236}">
                    <a16:creationId xmlns:a16="http://schemas.microsoft.com/office/drawing/2014/main" id="{35A0229B-3319-F713-297F-9244CBBBE5F3}"/>
                  </a:ext>
                </a:extLst>
              </p:cNvPr>
              <p:cNvSpPr/>
              <p:nvPr/>
            </p:nvSpPr>
            <p:spPr>
              <a:xfrm>
                <a:off x="483726" y="3882778"/>
                <a:ext cx="2362991" cy="875788"/>
              </a:xfrm>
              <a:prstGeom prst="roundRect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rPr>
                  <a:t>通常</a:t>
                </a:r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Garamond" panose="02020404030301010803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4E50B7B-C246-F80D-728D-3CE77387C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08C212A-EA6A-C531-8588-2B54C6F31F20}"/>
              </a:ext>
            </a:extLst>
          </p:cNvPr>
          <p:cNvSpPr/>
          <p:nvPr/>
        </p:nvSpPr>
        <p:spPr>
          <a:xfrm>
            <a:off x="0" y="102397"/>
            <a:ext cx="439521" cy="417564"/>
          </a:xfrm>
          <a:prstGeom prst="rect">
            <a:avLst/>
          </a:prstGeom>
          <a:solidFill>
            <a:srgbClr val="383F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rgbClr val="383F52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03A657-18C7-8489-A191-67A9FCB4F273}"/>
              </a:ext>
            </a:extLst>
          </p:cNvPr>
          <p:cNvSpPr/>
          <p:nvPr/>
        </p:nvSpPr>
        <p:spPr>
          <a:xfrm>
            <a:off x="255298" y="2628994"/>
            <a:ext cx="102381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対象</a:t>
            </a:r>
            <a:endParaRPr kumimoji="1"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44616E-F762-759C-9F31-341981A1DC77}"/>
              </a:ext>
            </a:extLst>
          </p:cNvPr>
          <p:cNvSpPr txBox="1"/>
          <p:nvPr/>
        </p:nvSpPr>
        <p:spPr>
          <a:xfrm>
            <a:off x="1475427" y="2555302"/>
            <a:ext cx="6979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- 20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代男性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名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表情のみで感情を表現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指定される感情は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8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種類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× 3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セット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025AA1A7-2B8D-5E12-314B-0231956359FD}"/>
              </a:ext>
            </a:extLst>
          </p:cNvPr>
          <p:cNvGrpSpPr/>
          <p:nvPr/>
        </p:nvGrpSpPr>
        <p:grpSpPr>
          <a:xfrm>
            <a:off x="1771481" y="3963233"/>
            <a:ext cx="4771029" cy="2763832"/>
            <a:chOff x="780619" y="3843313"/>
            <a:chExt cx="4771029" cy="2763832"/>
          </a:xfrm>
        </p:grpSpPr>
        <p:pic>
          <p:nvPicPr>
            <p:cNvPr id="38" name="図 37">
              <a:extLst>
                <a:ext uri="{FF2B5EF4-FFF2-40B4-BE49-F238E27FC236}">
                  <a16:creationId xmlns:a16="http://schemas.microsoft.com/office/drawing/2014/main" id="{CA819044-5A17-AF9C-793A-6C09C32771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0629" y="3843313"/>
              <a:ext cx="3941019" cy="2763832"/>
            </a:xfrm>
            <a:prstGeom prst="rect">
              <a:avLst/>
            </a:prstGeom>
          </p:spPr>
        </p:pic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2C60DD69-7FE8-5057-5108-985FC3053E79}"/>
                </a:ext>
              </a:extLst>
            </p:cNvPr>
            <p:cNvSpPr txBox="1"/>
            <p:nvPr/>
          </p:nvSpPr>
          <p:spPr>
            <a:xfrm>
              <a:off x="780619" y="5225229"/>
              <a:ext cx="985291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D509F7A6-32D5-C95D-E58E-B76B34A28883}"/>
                </a:ext>
              </a:extLst>
            </p:cNvPr>
            <p:cNvSpPr txBox="1"/>
            <p:nvPr/>
          </p:nvSpPr>
          <p:spPr>
            <a:xfrm>
              <a:off x="3930721" y="3858324"/>
              <a:ext cx="631574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PC</a:t>
              </a:r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F8317956-6FA5-090F-6AC7-F33749DC7515}"/>
                </a:ext>
              </a:extLst>
            </p:cNvPr>
            <p:cNvSpPr txBox="1"/>
            <p:nvPr/>
          </p:nvSpPr>
          <p:spPr>
            <a:xfrm>
              <a:off x="860692" y="4024143"/>
              <a:ext cx="985291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Camera</a:t>
              </a:r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3C8440E2-4F5C-06E3-B1B1-5DA1D13E8819}"/>
              </a:ext>
            </a:extLst>
          </p:cNvPr>
          <p:cNvGrpSpPr/>
          <p:nvPr/>
        </p:nvGrpSpPr>
        <p:grpSpPr>
          <a:xfrm>
            <a:off x="1668037" y="3848792"/>
            <a:ext cx="5046454" cy="3009208"/>
            <a:chOff x="1668037" y="3848792"/>
            <a:chExt cx="5046454" cy="3009208"/>
          </a:xfrm>
        </p:grpSpPr>
        <p:grpSp>
          <p:nvGrpSpPr>
            <p:cNvPr id="60" name="グループ化 59">
              <a:extLst>
                <a:ext uri="{FF2B5EF4-FFF2-40B4-BE49-F238E27FC236}">
                  <a16:creationId xmlns:a16="http://schemas.microsoft.com/office/drawing/2014/main" id="{2E97BAC8-2AB2-8E22-EC37-407304C5BA83}"/>
                </a:ext>
              </a:extLst>
            </p:cNvPr>
            <p:cNvGrpSpPr/>
            <p:nvPr/>
          </p:nvGrpSpPr>
          <p:grpSpPr>
            <a:xfrm>
              <a:off x="2429505" y="3848792"/>
              <a:ext cx="4284986" cy="2878273"/>
              <a:chOff x="1475427" y="2614245"/>
              <a:chExt cx="5745988" cy="4023623"/>
            </a:xfrm>
          </p:grpSpPr>
          <p:sp>
            <p:nvSpPr>
              <p:cNvPr id="61" name="フリーフォーム 60">
                <a:extLst>
                  <a:ext uri="{FF2B5EF4-FFF2-40B4-BE49-F238E27FC236}">
                    <a16:creationId xmlns:a16="http://schemas.microsoft.com/office/drawing/2014/main" id="{4FA9967E-BD39-9D0D-452B-19DEC223BD39}"/>
                  </a:ext>
                </a:extLst>
              </p:cNvPr>
              <p:cNvSpPr/>
              <p:nvPr/>
            </p:nvSpPr>
            <p:spPr>
              <a:xfrm>
                <a:off x="1475427" y="2614245"/>
                <a:ext cx="5745988" cy="4023623"/>
              </a:xfrm>
              <a:custGeom>
                <a:avLst/>
                <a:gdLst>
                  <a:gd name="connsiteX0" fmla="*/ 0 w 5745988"/>
                  <a:gd name="connsiteY0" fmla="*/ 0 h 4023623"/>
                  <a:gd name="connsiteX1" fmla="*/ 5745988 w 5745988"/>
                  <a:gd name="connsiteY1" fmla="*/ 0 h 4023623"/>
                  <a:gd name="connsiteX2" fmla="*/ 5745988 w 5745988"/>
                  <a:gd name="connsiteY2" fmla="*/ 4023623 h 4023623"/>
                  <a:gd name="connsiteX3" fmla="*/ 0 w 5745988"/>
                  <a:gd name="connsiteY3" fmla="*/ 4023623 h 4023623"/>
                  <a:gd name="connsiteX4" fmla="*/ 0 w 5745988"/>
                  <a:gd name="connsiteY4" fmla="*/ 0 h 4023623"/>
                  <a:gd name="connsiteX5" fmla="*/ 1249112 w 5745988"/>
                  <a:gd name="connsiteY5" fmla="*/ 963162 h 4023623"/>
                  <a:gd name="connsiteX6" fmla="*/ 1249112 w 5745988"/>
                  <a:gd name="connsiteY6" fmla="*/ 2490481 h 4023623"/>
                  <a:gd name="connsiteX7" fmla="*/ 2148942 w 5745988"/>
                  <a:gd name="connsiteY7" fmla="*/ 2490481 h 4023623"/>
                  <a:gd name="connsiteX8" fmla="*/ 2148942 w 5745988"/>
                  <a:gd name="connsiteY8" fmla="*/ 963162 h 4023623"/>
                  <a:gd name="connsiteX9" fmla="*/ 1249112 w 5745988"/>
                  <a:gd name="connsiteY9" fmla="*/ 963162 h 4023623"/>
                  <a:gd name="connsiteX10" fmla="*/ 2223586 w 5745988"/>
                  <a:gd name="connsiteY10" fmla="*/ 1099339 h 4023623"/>
                  <a:gd name="connsiteX11" fmla="*/ 2223586 w 5745988"/>
                  <a:gd name="connsiteY11" fmla="*/ 2181690 h 4023623"/>
                  <a:gd name="connsiteX12" fmla="*/ 3843024 w 5745988"/>
                  <a:gd name="connsiteY12" fmla="*/ 2181690 h 4023623"/>
                  <a:gd name="connsiteX13" fmla="*/ 3843024 w 5745988"/>
                  <a:gd name="connsiteY13" fmla="*/ 1099339 h 4023623"/>
                  <a:gd name="connsiteX14" fmla="*/ 2223586 w 5745988"/>
                  <a:gd name="connsiteY14" fmla="*/ 1099339 h 4023623"/>
                  <a:gd name="connsiteX15" fmla="*/ 890457 w 5745988"/>
                  <a:gd name="connsiteY15" fmla="*/ 2626629 h 4023623"/>
                  <a:gd name="connsiteX16" fmla="*/ 890457 w 5745988"/>
                  <a:gd name="connsiteY16" fmla="*/ 3389215 h 4023623"/>
                  <a:gd name="connsiteX17" fmla="*/ 1790287 w 5745988"/>
                  <a:gd name="connsiteY17" fmla="*/ 3389215 h 4023623"/>
                  <a:gd name="connsiteX18" fmla="*/ 1790287 w 5745988"/>
                  <a:gd name="connsiteY18" fmla="*/ 2626629 h 4023623"/>
                  <a:gd name="connsiteX19" fmla="*/ 890457 w 5745988"/>
                  <a:gd name="connsiteY19" fmla="*/ 2626629 h 4023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745988" h="4023623">
                    <a:moveTo>
                      <a:pt x="0" y="0"/>
                    </a:moveTo>
                    <a:lnTo>
                      <a:pt x="5745988" y="0"/>
                    </a:lnTo>
                    <a:lnTo>
                      <a:pt x="5745988" y="4023623"/>
                    </a:lnTo>
                    <a:lnTo>
                      <a:pt x="0" y="4023623"/>
                    </a:lnTo>
                    <a:lnTo>
                      <a:pt x="0" y="0"/>
                    </a:lnTo>
                    <a:close/>
                    <a:moveTo>
                      <a:pt x="1249112" y="963162"/>
                    </a:moveTo>
                    <a:lnTo>
                      <a:pt x="1249112" y="2490481"/>
                    </a:lnTo>
                    <a:lnTo>
                      <a:pt x="2148942" y="2490481"/>
                    </a:lnTo>
                    <a:lnTo>
                      <a:pt x="2148942" y="963162"/>
                    </a:lnTo>
                    <a:lnTo>
                      <a:pt x="1249112" y="963162"/>
                    </a:lnTo>
                    <a:close/>
                    <a:moveTo>
                      <a:pt x="2223586" y="1099339"/>
                    </a:moveTo>
                    <a:lnTo>
                      <a:pt x="2223586" y="2181690"/>
                    </a:lnTo>
                    <a:lnTo>
                      <a:pt x="3843024" y="2181690"/>
                    </a:lnTo>
                    <a:lnTo>
                      <a:pt x="3843024" y="1099339"/>
                    </a:lnTo>
                    <a:lnTo>
                      <a:pt x="2223586" y="1099339"/>
                    </a:lnTo>
                    <a:close/>
                    <a:moveTo>
                      <a:pt x="890457" y="2626629"/>
                    </a:moveTo>
                    <a:lnTo>
                      <a:pt x="890457" y="3389215"/>
                    </a:lnTo>
                    <a:lnTo>
                      <a:pt x="1790287" y="3389215"/>
                    </a:lnTo>
                    <a:lnTo>
                      <a:pt x="1790287" y="2626629"/>
                    </a:lnTo>
                    <a:lnTo>
                      <a:pt x="890457" y="2626629"/>
                    </a:lnTo>
                    <a:close/>
                  </a:path>
                </a:pathLst>
              </a:custGeom>
              <a:solidFill>
                <a:srgbClr val="FFFFFF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2" name="フリーフォーム 61">
                <a:extLst>
                  <a:ext uri="{FF2B5EF4-FFF2-40B4-BE49-F238E27FC236}">
                    <a16:creationId xmlns:a16="http://schemas.microsoft.com/office/drawing/2014/main" id="{639E0379-4227-7DAC-8985-0DD50E7A3078}"/>
                  </a:ext>
                </a:extLst>
              </p:cNvPr>
              <p:cNvSpPr/>
              <p:nvPr/>
            </p:nvSpPr>
            <p:spPr>
              <a:xfrm>
                <a:off x="2724539" y="3577407"/>
                <a:ext cx="899830" cy="1527319"/>
              </a:xfrm>
              <a:custGeom>
                <a:avLst/>
                <a:gdLst>
                  <a:gd name="connsiteX0" fmla="*/ 0 w 899830"/>
                  <a:gd name="connsiteY0" fmla="*/ 0 h 1527319"/>
                  <a:gd name="connsiteX1" fmla="*/ 899830 w 899830"/>
                  <a:gd name="connsiteY1" fmla="*/ 0 h 1527319"/>
                  <a:gd name="connsiteX2" fmla="*/ 899830 w 899830"/>
                  <a:gd name="connsiteY2" fmla="*/ 1527319 h 1527319"/>
                  <a:gd name="connsiteX3" fmla="*/ 0 w 899830"/>
                  <a:gd name="connsiteY3" fmla="*/ 1527319 h 1527319"/>
                  <a:gd name="connsiteX4" fmla="*/ 0 w 899830"/>
                  <a:gd name="connsiteY4" fmla="*/ 0 h 1527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9830" h="1527319">
                    <a:moveTo>
                      <a:pt x="0" y="0"/>
                    </a:moveTo>
                    <a:lnTo>
                      <a:pt x="899830" y="0"/>
                    </a:lnTo>
                    <a:lnTo>
                      <a:pt x="899830" y="1527319"/>
                    </a:lnTo>
                    <a:lnTo>
                      <a:pt x="0" y="152731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3" name="フリーフォーム 62">
                <a:extLst>
                  <a:ext uri="{FF2B5EF4-FFF2-40B4-BE49-F238E27FC236}">
                    <a16:creationId xmlns:a16="http://schemas.microsoft.com/office/drawing/2014/main" id="{5E045B85-E4A2-6E08-704C-09D5FED23097}"/>
                  </a:ext>
                </a:extLst>
              </p:cNvPr>
              <p:cNvSpPr/>
              <p:nvPr/>
            </p:nvSpPr>
            <p:spPr>
              <a:xfrm>
                <a:off x="3699013" y="3713584"/>
                <a:ext cx="1619438" cy="1082351"/>
              </a:xfrm>
              <a:custGeom>
                <a:avLst/>
                <a:gdLst>
                  <a:gd name="connsiteX0" fmla="*/ 0 w 1619438"/>
                  <a:gd name="connsiteY0" fmla="*/ 0 h 1082351"/>
                  <a:gd name="connsiteX1" fmla="*/ 1619438 w 1619438"/>
                  <a:gd name="connsiteY1" fmla="*/ 0 h 1082351"/>
                  <a:gd name="connsiteX2" fmla="*/ 1619438 w 1619438"/>
                  <a:gd name="connsiteY2" fmla="*/ 1082351 h 1082351"/>
                  <a:gd name="connsiteX3" fmla="*/ 0 w 1619438"/>
                  <a:gd name="connsiteY3" fmla="*/ 1082351 h 1082351"/>
                  <a:gd name="connsiteX4" fmla="*/ 0 w 1619438"/>
                  <a:gd name="connsiteY4" fmla="*/ 0 h 1082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438" h="1082351">
                    <a:moveTo>
                      <a:pt x="0" y="0"/>
                    </a:moveTo>
                    <a:lnTo>
                      <a:pt x="1619438" y="0"/>
                    </a:lnTo>
                    <a:lnTo>
                      <a:pt x="1619438" y="1082351"/>
                    </a:lnTo>
                    <a:lnTo>
                      <a:pt x="0" y="108235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4" name="フリーフォーム 63">
                <a:extLst>
                  <a:ext uri="{FF2B5EF4-FFF2-40B4-BE49-F238E27FC236}">
                    <a16:creationId xmlns:a16="http://schemas.microsoft.com/office/drawing/2014/main" id="{F210992C-D23B-F517-8D49-7CB8459ACA22}"/>
                  </a:ext>
                </a:extLst>
              </p:cNvPr>
              <p:cNvSpPr/>
              <p:nvPr/>
            </p:nvSpPr>
            <p:spPr>
              <a:xfrm>
                <a:off x="2365884" y="5240874"/>
                <a:ext cx="899830" cy="762586"/>
              </a:xfrm>
              <a:custGeom>
                <a:avLst/>
                <a:gdLst>
                  <a:gd name="connsiteX0" fmla="*/ 0 w 899830"/>
                  <a:gd name="connsiteY0" fmla="*/ 0 h 762586"/>
                  <a:gd name="connsiteX1" fmla="*/ 899830 w 899830"/>
                  <a:gd name="connsiteY1" fmla="*/ 0 h 762586"/>
                  <a:gd name="connsiteX2" fmla="*/ 899830 w 899830"/>
                  <a:gd name="connsiteY2" fmla="*/ 762586 h 762586"/>
                  <a:gd name="connsiteX3" fmla="*/ 0 w 899830"/>
                  <a:gd name="connsiteY3" fmla="*/ 762586 h 762586"/>
                  <a:gd name="connsiteX4" fmla="*/ 0 w 899830"/>
                  <a:gd name="connsiteY4" fmla="*/ 0 h 76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9830" h="762586">
                    <a:moveTo>
                      <a:pt x="0" y="0"/>
                    </a:moveTo>
                    <a:lnTo>
                      <a:pt x="899830" y="0"/>
                    </a:lnTo>
                    <a:lnTo>
                      <a:pt x="899830" y="762586"/>
                    </a:lnTo>
                    <a:lnTo>
                      <a:pt x="0" y="76258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sz="2400"/>
              </a:p>
            </p:txBody>
          </p:sp>
        </p:grp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D37E5199-4F5D-EF4A-DC25-0F1DC9A1622D}"/>
                </a:ext>
              </a:extLst>
            </p:cNvPr>
            <p:cNvSpPr/>
            <p:nvPr/>
          </p:nvSpPr>
          <p:spPr>
            <a:xfrm>
              <a:off x="1668037" y="3848792"/>
              <a:ext cx="761468" cy="3009208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A5EFCD15-4A68-F193-F62C-C6086672015D}"/>
              </a:ext>
            </a:extLst>
          </p:cNvPr>
          <p:cNvGrpSpPr/>
          <p:nvPr/>
        </p:nvGrpSpPr>
        <p:grpSpPr>
          <a:xfrm>
            <a:off x="3823312" y="4178597"/>
            <a:ext cx="2517515" cy="2076876"/>
            <a:chOff x="2878941" y="4058677"/>
            <a:chExt cx="2517515" cy="2076876"/>
          </a:xfrm>
        </p:grpSpPr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220A4356-9BDD-2084-7869-E9B62E40BB57}"/>
                </a:ext>
              </a:extLst>
            </p:cNvPr>
            <p:cNvSpPr txBox="1"/>
            <p:nvPr/>
          </p:nvSpPr>
          <p:spPr>
            <a:xfrm>
              <a:off x="2932142" y="4058677"/>
              <a:ext cx="797180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Mirror</a:t>
              </a:r>
              <a:endParaRPr kumimoji="1" lang="ja-JP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8C0B608E-DE04-D5B8-16E7-0F65A1E7927E}"/>
                </a:ext>
              </a:extLst>
            </p:cNvPr>
            <p:cNvSpPr txBox="1"/>
            <p:nvPr/>
          </p:nvSpPr>
          <p:spPr>
            <a:xfrm>
              <a:off x="2878941" y="5766221"/>
              <a:ext cx="985291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</a:t>
              </a:r>
              <a:endParaRPr kumimoji="1" lang="ja-JP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514F2EFF-0505-56D1-522C-FCDFC18721ED}"/>
                </a:ext>
              </a:extLst>
            </p:cNvPr>
            <p:cNvSpPr txBox="1"/>
            <p:nvPr/>
          </p:nvSpPr>
          <p:spPr>
            <a:xfrm>
              <a:off x="4411165" y="4943341"/>
              <a:ext cx="985291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Monitor</a:t>
              </a:r>
              <a:endParaRPr kumimoji="1" lang="ja-JP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88D1B178-C266-9977-2405-6F78CF19329E}"/>
              </a:ext>
            </a:extLst>
          </p:cNvPr>
          <p:cNvSpPr/>
          <p:nvPr/>
        </p:nvSpPr>
        <p:spPr>
          <a:xfrm>
            <a:off x="251705" y="3906251"/>
            <a:ext cx="102381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環境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61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rgbClr val="383F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各環境下での正解率</a:t>
            </a:r>
            <a:endParaRPr kumimoji="1" lang="ja-JP" altLang="en-US" sz="3600" dirty="0">
              <a:solidFill>
                <a:srgbClr val="383F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A384F41A-168B-68FB-7BEC-2B48D5966268}"/>
              </a:ext>
            </a:extLst>
          </p:cNvPr>
          <p:cNvGrpSpPr/>
          <p:nvPr/>
        </p:nvGrpSpPr>
        <p:grpSpPr>
          <a:xfrm>
            <a:off x="223883" y="724846"/>
            <a:ext cx="8696234" cy="1944000"/>
            <a:chOff x="220839" y="641247"/>
            <a:chExt cx="8696234" cy="19440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77250E0-C00A-C169-88B0-6A7A44C99C95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45073" y="641247"/>
              <a:ext cx="2772000" cy="1944000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3987F8CE-2EBE-BCE9-12A7-BC0D3660B38E}"/>
                </a:ext>
              </a:extLst>
            </p:cNvPr>
            <p:cNvPicPr>
              <a:picLocks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82956" y="641247"/>
              <a:ext cx="2772000" cy="19440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894D8E0-A343-61D8-F7BF-5E5FD015C2EB}"/>
                </a:ext>
              </a:extLst>
            </p:cNvPr>
            <p:cNvPicPr>
              <a:picLocks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0839" y="641247"/>
              <a:ext cx="2772000" cy="1944000"/>
            </a:xfrm>
            <a:prstGeom prst="rect">
              <a:avLst/>
            </a:prstGeom>
          </p:spPr>
        </p:pic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7F531A21-6BAD-966A-E1F4-D2792248E20C}"/>
              </a:ext>
            </a:extLst>
          </p:cNvPr>
          <p:cNvGrpSpPr/>
          <p:nvPr/>
        </p:nvGrpSpPr>
        <p:grpSpPr>
          <a:xfrm>
            <a:off x="-130855" y="2673985"/>
            <a:ext cx="9274855" cy="4264404"/>
            <a:chOff x="-130855" y="2572385"/>
            <a:chExt cx="9274855" cy="4264404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A525035D-B505-CF83-C606-27686C83A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2" t="2296" r="735" b="31273"/>
            <a:stretch/>
          </p:blipFill>
          <p:spPr>
            <a:xfrm>
              <a:off x="-384" y="2796368"/>
              <a:ext cx="9059810" cy="2573608"/>
            </a:xfrm>
            <a:prstGeom prst="rect">
              <a:avLst/>
            </a:prstGeom>
          </p:spPr>
        </p:pic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56809D6D-B5CE-ABD1-CA43-39A81757DDD1}"/>
                </a:ext>
              </a:extLst>
            </p:cNvPr>
            <p:cNvSpPr/>
            <p:nvPr/>
          </p:nvSpPr>
          <p:spPr>
            <a:xfrm>
              <a:off x="2977672" y="2880162"/>
              <a:ext cx="370374" cy="27104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/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43CB4AA7-2CCB-4EAF-78D9-E01697E12074}"/>
                </a:ext>
              </a:extLst>
            </p:cNvPr>
            <p:cNvGrpSpPr/>
            <p:nvPr/>
          </p:nvGrpSpPr>
          <p:grpSpPr>
            <a:xfrm>
              <a:off x="-11017" y="2572385"/>
              <a:ext cx="9155017" cy="4264404"/>
              <a:chOff x="-11017" y="2572385"/>
              <a:chExt cx="9155017" cy="4264404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8D13425D-5975-CFFC-00FE-2463DC053A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38" t="68817" b="5920"/>
              <a:stretch/>
            </p:blipFill>
            <p:spPr>
              <a:xfrm>
                <a:off x="-3067" y="5369977"/>
                <a:ext cx="9147067" cy="1466812"/>
              </a:xfrm>
              <a:prstGeom prst="rect">
                <a:avLst/>
              </a:prstGeom>
            </p:spPr>
          </p:pic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A925B2DF-2F2D-2EF6-7020-45366FDB206A}"/>
                  </a:ext>
                </a:extLst>
              </p:cNvPr>
              <p:cNvSpPr txBox="1"/>
              <p:nvPr/>
            </p:nvSpPr>
            <p:spPr>
              <a:xfrm>
                <a:off x="-11017" y="2572385"/>
                <a:ext cx="4523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[%]</a:t>
                </a:r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05664637-CCC9-D55E-A211-0053E31C9F0D}"/>
                  </a:ext>
                </a:extLst>
              </p:cNvPr>
              <p:cNvSpPr txBox="1"/>
              <p:nvPr/>
            </p:nvSpPr>
            <p:spPr>
              <a:xfrm>
                <a:off x="6009168" y="2575707"/>
                <a:ext cx="4523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[%]</a:t>
                </a:r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3F50E920-04C4-F9CD-9BD9-9EC7D69ABA5F}"/>
                </a:ext>
              </a:extLst>
            </p:cNvPr>
            <p:cNvGrpSpPr/>
            <p:nvPr/>
          </p:nvGrpSpPr>
          <p:grpSpPr>
            <a:xfrm>
              <a:off x="-130855" y="2754660"/>
              <a:ext cx="568756" cy="2835974"/>
              <a:chOff x="-376132" y="2122513"/>
              <a:chExt cx="568756" cy="2502240"/>
            </a:xfrm>
          </p:grpSpPr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7FEA9D0E-099B-503E-2497-162E2C342D0F}"/>
                  </a:ext>
                </a:extLst>
              </p:cNvPr>
              <p:cNvSpPr/>
              <p:nvPr/>
            </p:nvSpPr>
            <p:spPr>
              <a:xfrm>
                <a:off x="-245278" y="2233246"/>
                <a:ext cx="329851" cy="23915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ja-JP" dirty="0"/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291CDBE4-1F56-665A-BED3-A0D3019DC86C}"/>
                  </a:ext>
                </a:extLst>
              </p:cNvPr>
              <p:cNvSpPr txBox="1"/>
              <p:nvPr/>
            </p:nvSpPr>
            <p:spPr>
              <a:xfrm>
                <a:off x="-364415" y="2122513"/>
                <a:ext cx="5570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ja-JP" dirty="0"/>
                  <a:t>100</a:t>
                </a:r>
                <a:endParaRPr kumimoji="1" lang="ja-JP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871DF8A7-271C-1AD2-ADFF-D69ABAD80E9C}"/>
                  </a:ext>
                </a:extLst>
              </p:cNvPr>
              <p:cNvSpPr txBox="1"/>
              <p:nvPr/>
            </p:nvSpPr>
            <p:spPr>
              <a:xfrm>
                <a:off x="-376132" y="3166936"/>
                <a:ext cx="5570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ja-JP" dirty="0"/>
                  <a:t>50</a:t>
                </a:r>
                <a:endParaRPr kumimoji="1" lang="ja-JP" altLang="en-US"/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C16A314A-DD9D-E7F7-6499-F07831A25FD5}"/>
                  </a:ext>
                </a:extLst>
              </p:cNvPr>
              <p:cNvSpPr txBox="1"/>
              <p:nvPr/>
            </p:nvSpPr>
            <p:spPr>
              <a:xfrm>
                <a:off x="-376131" y="4211131"/>
                <a:ext cx="5570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ja-JP" dirty="0"/>
                  <a:t>0</a:t>
                </a:r>
                <a:endParaRPr kumimoji="1" lang="ja-JP" altLang="en-US"/>
              </a:p>
            </p:txBody>
          </p:sp>
        </p:grp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FA90CAB6-048B-7036-1808-4C17A9FD3509}"/>
                </a:ext>
              </a:extLst>
            </p:cNvPr>
            <p:cNvSpPr txBox="1"/>
            <p:nvPr/>
          </p:nvSpPr>
          <p:spPr>
            <a:xfrm>
              <a:off x="2887340" y="3938382"/>
              <a:ext cx="557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dirty="0"/>
                <a:t>50</a:t>
              </a:r>
              <a:endParaRPr kumimoji="1" lang="ja-JP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D94437E0-A6A0-7AF2-F5F9-BB0247098E21}"/>
                </a:ext>
              </a:extLst>
            </p:cNvPr>
            <p:cNvSpPr txBox="1"/>
            <p:nvPr/>
          </p:nvSpPr>
          <p:spPr>
            <a:xfrm>
              <a:off x="2887341" y="5121846"/>
              <a:ext cx="557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dirty="0"/>
                <a:t>0</a:t>
              </a:r>
              <a:endParaRPr kumimoji="1"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D54573C7-EA42-8E35-A3C2-B89EBB497907}"/>
                </a:ext>
              </a:extLst>
            </p:cNvPr>
            <p:cNvSpPr/>
            <p:nvPr/>
          </p:nvSpPr>
          <p:spPr>
            <a:xfrm>
              <a:off x="6026176" y="2875155"/>
              <a:ext cx="370374" cy="27104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A1E1F9D7-66CC-1CE7-C4A4-4947FDC29C2D}"/>
                </a:ext>
              </a:extLst>
            </p:cNvPr>
            <p:cNvSpPr txBox="1"/>
            <p:nvPr/>
          </p:nvSpPr>
          <p:spPr>
            <a:xfrm>
              <a:off x="5947561" y="2749653"/>
              <a:ext cx="557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dirty="0"/>
                <a:t>100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71DA422C-6429-BF60-B2C9-69581C4D2B55}"/>
                </a:ext>
              </a:extLst>
            </p:cNvPr>
            <p:cNvSpPr txBox="1"/>
            <p:nvPr/>
          </p:nvSpPr>
          <p:spPr>
            <a:xfrm>
              <a:off x="5935844" y="3933375"/>
              <a:ext cx="557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dirty="0"/>
                <a:t>50</a:t>
              </a:r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18D45C80-8CF3-EF0F-6A2E-39829D7C0367}"/>
                </a:ext>
              </a:extLst>
            </p:cNvPr>
            <p:cNvSpPr txBox="1"/>
            <p:nvPr/>
          </p:nvSpPr>
          <p:spPr>
            <a:xfrm>
              <a:off x="5935845" y="5116839"/>
              <a:ext cx="557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dirty="0"/>
                <a:t>0</a:t>
              </a:r>
              <a:endParaRPr kumimoji="1" lang="ja-JP" altLang="en-US"/>
            </a:p>
          </p:txBody>
        </p:sp>
      </p:grp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C1076C2-2996-60E7-5B96-D3291FA1292C}"/>
              </a:ext>
            </a:extLst>
          </p:cNvPr>
          <p:cNvSpPr txBox="1"/>
          <p:nvPr/>
        </p:nvSpPr>
        <p:spPr>
          <a:xfrm>
            <a:off x="2925085" y="2860561"/>
            <a:ext cx="55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/>
              <a:t>100</a:t>
            </a:r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DA30506-B65E-6314-7F29-2AE4B1006944}"/>
              </a:ext>
            </a:extLst>
          </p:cNvPr>
          <p:cNvSpPr txBox="1"/>
          <p:nvPr/>
        </p:nvSpPr>
        <p:spPr>
          <a:xfrm>
            <a:off x="2992839" y="2673985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[%]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7C455FB3-2D13-4F91-38C2-86844ECF056A}"/>
              </a:ext>
            </a:extLst>
          </p:cNvPr>
          <p:cNvSpPr/>
          <p:nvPr/>
        </p:nvSpPr>
        <p:spPr>
          <a:xfrm>
            <a:off x="406773" y="5587771"/>
            <a:ext cx="2490100" cy="675022"/>
          </a:xfrm>
          <a:prstGeom prst="rect">
            <a:avLst/>
          </a:prstGeom>
          <a:solidFill>
            <a:schemeClr val="bg1"/>
          </a:solidFill>
          <a:ln w="28575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正解率：</a:t>
            </a:r>
            <a:r>
              <a:rPr kumimoji="1" lang="en-US" altLang="ja-JP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33.3%</a:t>
            </a:r>
            <a:endParaRPr kumimoji="1" lang="ja-JP" altLang="en-US" sz="2800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400835E0-118C-9904-9ACD-BB5110F012DD}"/>
              </a:ext>
            </a:extLst>
          </p:cNvPr>
          <p:cNvSpPr/>
          <p:nvPr/>
        </p:nvSpPr>
        <p:spPr>
          <a:xfrm>
            <a:off x="3428026" y="5582599"/>
            <a:ext cx="2490100" cy="675022"/>
          </a:xfrm>
          <a:prstGeom prst="rect">
            <a:avLst/>
          </a:prstGeom>
          <a:solidFill>
            <a:schemeClr val="bg1"/>
          </a:solidFill>
          <a:ln w="28575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正解率：</a:t>
            </a:r>
            <a:r>
              <a:rPr kumimoji="1" lang="en-US" altLang="ja-JP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58.3%</a:t>
            </a:r>
            <a:endParaRPr kumimoji="1" lang="ja-JP" altLang="en-US" sz="2800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C2C57A6B-3B48-D7AB-1CC3-47A66B681054}"/>
              </a:ext>
            </a:extLst>
          </p:cNvPr>
          <p:cNvSpPr/>
          <p:nvPr/>
        </p:nvSpPr>
        <p:spPr>
          <a:xfrm>
            <a:off x="6438515" y="5594563"/>
            <a:ext cx="2490100" cy="675022"/>
          </a:xfrm>
          <a:prstGeom prst="rect">
            <a:avLst/>
          </a:prstGeom>
          <a:solidFill>
            <a:schemeClr val="bg1"/>
          </a:solidFill>
          <a:ln w="28575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正解率：</a:t>
            </a:r>
            <a:r>
              <a:rPr kumimoji="1" lang="en-US" altLang="ja-JP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91.7%</a:t>
            </a:r>
            <a:endParaRPr kumimoji="1" lang="ja-JP" altLang="en-US" sz="2800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1159940-0EE0-2EE6-03AE-100CA8094443}"/>
              </a:ext>
            </a:extLst>
          </p:cNvPr>
          <p:cNvSpPr txBox="1"/>
          <p:nvPr/>
        </p:nvSpPr>
        <p:spPr>
          <a:xfrm>
            <a:off x="3444379" y="791241"/>
            <a:ext cx="959098" cy="40011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Mirror</a:t>
            </a:r>
            <a:endParaRPr kumimoji="1" lang="ja-JP" alt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4FE859-2F07-77FE-7287-345BAFEC64EB}"/>
              </a:ext>
            </a:extLst>
          </p:cNvPr>
          <p:cNvSpPr txBox="1"/>
          <p:nvPr/>
        </p:nvSpPr>
        <p:spPr>
          <a:xfrm>
            <a:off x="4012922" y="2017145"/>
            <a:ext cx="959098" cy="40011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endParaRPr kumimoji="1" lang="ja-JP" alt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4E0DDF-FD88-449E-F0BA-6A72EF865F24}"/>
              </a:ext>
            </a:extLst>
          </p:cNvPr>
          <p:cNvSpPr txBox="1"/>
          <p:nvPr/>
        </p:nvSpPr>
        <p:spPr>
          <a:xfrm>
            <a:off x="6805389" y="797735"/>
            <a:ext cx="1064453" cy="40011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</a:t>
            </a:r>
            <a:endParaRPr kumimoji="1" lang="ja-JP" alt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D0C07C-0D1B-414E-120B-62A07D064CE6}"/>
              </a:ext>
            </a:extLst>
          </p:cNvPr>
          <p:cNvSpPr/>
          <p:nvPr/>
        </p:nvSpPr>
        <p:spPr>
          <a:xfrm>
            <a:off x="0" y="102397"/>
            <a:ext cx="439521" cy="417564"/>
          </a:xfrm>
          <a:prstGeom prst="rect">
            <a:avLst/>
          </a:prstGeom>
          <a:solidFill>
            <a:srgbClr val="383F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rgbClr val="383F52"/>
              </a:solidFill>
            </a:endParaRPr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0D363CCD-7A8B-5ACB-5F8D-C609F900141F}"/>
              </a:ext>
            </a:extLst>
          </p:cNvPr>
          <p:cNvSpPr/>
          <p:nvPr/>
        </p:nvSpPr>
        <p:spPr>
          <a:xfrm>
            <a:off x="14245" y="634345"/>
            <a:ext cx="9144000" cy="5930762"/>
          </a:xfrm>
          <a:prstGeom prst="roundRect">
            <a:avLst>
              <a:gd name="adj" fmla="val 0"/>
            </a:avLst>
          </a:prstGeom>
          <a:solidFill>
            <a:srgbClr val="FFFFFF">
              <a:alpha val="85098"/>
            </a:srgb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B8261EAE-4691-0ACB-FFC1-14ABAF34B824}"/>
              </a:ext>
            </a:extLst>
          </p:cNvPr>
          <p:cNvGrpSpPr/>
          <p:nvPr/>
        </p:nvGrpSpPr>
        <p:grpSpPr>
          <a:xfrm>
            <a:off x="575267" y="1612976"/>
            <a:ext cx="8021956" cy="3597833"/>
            <a:chOff x="561022" y="1673865"/>
            <a:chExt cx="8021956" cy="3597833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C87CC317-7FEA-4721-A1C1-9EB0F395F065}"/>
                </a:ext>
              </a:extLst>
            </p:cNvPr>
            <p:cNvGrpSpPr/>
            <p:nvPr/>
          </p:nvGrpSpPr>
          <p:grpSpPr>
            <a:xfrm>
              <a:off x="561022" y="1673865"/>
              <a:ext cx="8021956" cy="3597833"/>
              <a:chOff x="561022" y="1673865"/>
              <a:chExt cx="8021956" cy="3597833"/>
            </a:xfrm>
          </p:grpSpPr>
          <p:sp>
            <p:nvSpPr>
              <p:cNvPr id="32" name="角丸四角形 31">
                <a:extLst>
                  <a:ext uri="{FF2B5EF4-FFF2-40B4-BE49-F238E27FC236}">
                    <a16:creationId xmlns:a16="http://schemas.microsoft.com/office/drawing/2014/main" id="{61A73621-CA4E-0C32-2401-313A9439ED3C}"/>
                  </a:ext>
                </a:extLst>
              </p:cNvPr>
              <p:cNvSpPr/>
              <p:nvPr/>
            </p:nvSpPr>
            <p:spPr>
              <a:xfrm>
                <a:off x="561022" y="2301861"/>
                <a:ext cx="8021956" cy="2969837"/>
              </a:xfrm>
              <a:prstGeom prst="roundRect">
                <a:avLst>
                  <a:gd name="adj" fmla="val 0"/>
                </a:avLst>
              </a:prstGeom>
              <a:solidFill>
                <a:srgbClr val="FFE9E7"/>
              </a:solidFill>
              <a:ln w="38100"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自主練習することで，正解率が</a:t>
                </a:r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25.0%</a:t>
                </a:r>
                <a:r>
                  <a:rPr kumimoji="1" lang="ja-JP" altLang="en-US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上昇</a:t>
                </a:r>
                <a:endPara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400" noProof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フィードバックすることで，</a:t>
                </a:r>
                <a:r>
                  <a:rPr kumimoji="1" lang="ja-JP" altLang="en-US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正解率</a:t>
                </a:r>
                <a:r>
                  <a:rPr kumimoji="1" lang="ja-JP" altLang="en-US" sz="2400" noProof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が</a:t>
                </a:r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58.4%</a:t>
                </a:r>
                <a:r>
                  <a:rPr kumimoji="1" lang="ja-JP" altLang="en-US" sz="2400" noProof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上昇</a:t>
                </a:r>
                <a:endParaRPr kumimoji="1" lang="en-US" altLang="ja-JP" sz="2400" noProof="0" dirty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2400" i="0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3200" b="1" i="0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練習の実施で，高精度に</a:t>
                </a:r>
                <a:r>
                  <a:rPr kumimoji="1" lang="en-US" altLang="ja-JP" sz="3200" b="1" i="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AI</a:t>
                </a:r>
                <a:r>
                  <a:rPr kumimoji="1" lang="ja-JP" altLang="en-US" sz="3200" b="1" i="0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で理解可能</a:t>
                </a:r>
                <a:endParaRPr kumimoji="1" lang="en-US" altLang="ja-JP" sz="3200" b="1" i="0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70A3D22A-B3FB-71BD-B504-DDE582B0242E}"/>
                  </a:ext>
                </a:extLst>
              </p:cNvPr>
              <p:cNvSpPr txBox="1"/>
              <p:nvPr/>
            </p:nvSpPr>
            <p:spPr>
              <a:xfrm>
                <a:off x="561022" y="1673865"/>
                <a:ext cx="8021956" cy="646331"/>
              </a:xfrm>
              <a:prstGeom prst="rect">
                <a:avLst/>
              </a:prstGeom>
              <a:gradFill flip="none" rotWithShape="1">
                <a:gsLst>
                  <a:gs pos="0">
                    <a:srgbClr val="FF4F4A"/>
                  </a:gs>
                  <a:gs pos="100000">
                    <a:srgbClr val="941100"/>
                  </a:gs>
                </a:gsLst>
                <a:lin ang="5400000" scaled="0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3600" b="1">
                    <a:solidFill>
                      <a:schemeClr val="bg1"/>
                    </a:solidFill>
                  </a:rPr>
                  <a:t>基礎実験</a:t>
                </a:r>
                <a:r>
                  <a:rPr kumimoji="1" lang="en-US" altLang="ja-JP" sz="3600" b="1" dirty="0">
                    <a:solidFill>
                      <a:schemeClr val="bg1"/>
                    </a:solidFill>
                  </a:rPr>
                  <a:t>1 </a:t>
                </a:r>
                <a:r>
                  <a:rPr kumimoji="1" lang="ja-JP" altLang="en-US" sz="3600" b="1">
                    <a:solidFill>
                      <a:schemeClr val="bg1"/>
                    </a:solidFill>
                  </a:rPr>
                  <a:t>まとめ</a:t>
                </a:r>
              </a:p>
            </p:txBody>
          </p:sp>
        </p:grpSp>
        <p:sp>
          <p:nvSpPr>
            <p:cNvPr id="29" name="三角形 28">
              <a:extLst>
                <a:ext uri="{FF2B5EF4-FFF2-40B4-BE49-F238E27FC236}">
                  <a16:creationId xmlns:a16="http://schemas.microsoft.com/office/drawing/2014/main" id="{FE987C4F-9486-8AF6-F552-72C9C75317E3}"/>
                </a:ext>
              </a:extLst>
            </p:cNvPr>
            <p:cNvSpPr/>
            <p:nvPr/>
          </p:nvSpPr>
          <p:spPr>
            <a:xfrm rot="10800000">
              <a:off x="3310595" y="3692712"/>
              <a:ext cx="2522812" cy="461665"/>
            </a:xfrm>
            <a:prstGeom prst="triangle">
              <a:avLst/>
            </a:prstGeom>
            <a:solidFill>
              <a:srgbClr val="FF7E79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762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855D677-5EAC-FF44-BBB6-691ABED9C80C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rgbClr val="383F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基礎実験</a:t>
            </a:r>
            <a:endParaRPr kumimoji="1" lang="ja-JP" altLang="en-US" sz="3600" dirty="0">
              <a:solidFill>
                <a:srgbClr val="383F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BAB68CE-EB01-4996-8DF0-F749E01B71F0}"/>
              </a:ext>
            </a:extLst>
          </p:cNvPr>
          <p:cNvSpPr/>
          <p:nvPr/>
        </p:nvSpPr>
        <p:spPr>
          <a:xfrm>
            <a:off x="0" y="102397"/>
            <a:ext cx="439521" cy="417564"/>
          </a:xfrm>
          <a:prstGeom prst="rect">
            <a:avLst/>
          </a:prstGeom>
          <a:solidFill>
            <a:srgbClr val="383F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rgbClr val="383F52"/>
              </a:solidFill>
            </a:endParaRPr>
          </a:p>
        </p:txBody>
      </p:sp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1E3B3204-4E5A-F777-DBD9-1FFAA6DF4BF1}"/>
              </a:ext>
            </a:extLst>
          </p:cNvPr>
          <p:cNvGrpSpPr/>
          <p:nvPr/>
        </p:nvGrpSpPr>
        <p:grpSpPr>
          <a:xfrm>
            <a:off x="378474" y="792560"/>
            <a:ext cx="8387053" cy="5950334"/>
            <a:chOff x="38220" y="792560"/>
            <a:chExt cx="8387053" cy="5950334"/>
          </a:xfrm>
        </p:grpSpPr>
        <p:grpSp>
          <p:nvGrpSpPr>
            <p:cNvPr id="88" name="グループ化 87">
              <a:extLst>
                <a:ext uri="{FF2B5EF4-FFF2-40B4-BE49-F238E27FC236}">
                  <a16:creationId xmlns:a16="http://schemas.microsoft.com/office/drawing/2014/main" id="{14925C22-70AC-24D1-9547-26F0F74B9D48}"/>
                </a:ext>
              </a:extLst>
            </p:cNvPr>
            <p:cNvGrpSpPr/>
            <p:nvPr/>
          </p:nvGrpSpPr>
          <p:grpSpPr>
            <a:xfrm>
              <a:off x="38220" y="792560"/>
              <a:ext cx="8259614" cy="5950334"/>
              <a:chOff x="53746" y="792560"/>
              <a:chExt cx="8259614" cy="5950334"/>
            </a:xfrm>
          </p:grpSpPr>
          <p:grpSp>
            <p:nvGrpSpPr>
              <p:cNvPr id="86" name="グループ化 85">
                <a:extLst>
                  <a:ext uri="{FF2B5EF4-FFF2-40B4-BE49-F238E27FC236}">
                    <a16:creationId xmlns:a16="http://schemas.microsoft.com/office/drawing/2014/main" id="{07BF43F5-2D4E-9DE2-F0D1-D802FF4B4818}"/>
                  </a:ext>
                </a:extLst>
              </p:cNvPr>
              <p:cNvGrpSpPr/>
              <p:nvPr/>
            </p:nvGrpSpPr>
            <p:grpSpPr>
              <a:xfrm>
                <a:off x="53747" y="792560"/>
                <a:ext cx="8259613" cy="2165278"/>
                <a:chOff x="53747" y="792560"/>
                <a:chExt cx="8259613" cy="2165278"/>
              </a:xfrm>
            </p:grpSpPr>
            <p:grpSp>
              <p:nvGrpSpPr>
                <p:cNvPr id="77" name="グループ化 76">
                  <a:extLst>
                    <a:ext uri="{FF2B5EF4-FFF2-40B4-BE49-F238E27FC236}">
                      <a16:creationId xmlns:a16="http://schemas.microsoft.com/office/drawing/2014/main" id="{C059DBB3-E324-4C39-8AFD-0DB7FB72362F}"/>
                    </a:ext>
                  </a:extLst>
                </p:cNvPr>
                <p:cNvGrpSpPr/>
                <p:nvPr/>
              </p:nvGrpSpPr>
              <p:grpSpPr>
                <a:xfrm>
                  <a:off x="53747" y="792560"/>
                  <a:ext cx="4247034" cy="2165278"/>
                  <a:chOff x="53747" y="792560"/>
                  <a:chExt cx="4247034" cy="2165278"/>
                </a:xfrm>
              </p:grpSpPr>
              <p:sp>
                <p:nvSpPr>
                  <p:cNvPr id="55" name="フリーフォーム 54">
                    <a:extLst>
                      <a:ext uri="{FF2B5EF4-FFF2-40B4-BE49-F238E27FC236}">
                        <a16:creationId xmlns:a16="http://schemas.microsoft.com/office/drawing/2014/main" id="{B913391C-5C87-C37A-29E1-E23D80544C6D}"/>
                      </a:ext>
                    </a:extLst>
                  </p:cNvPr>
                  <p:cNvSpPr/>
                  <p:nvPr/>
                </p:nvSpPr>
                <p:spPr>
                  <a:xfrm>
                    <a:off x="304381" y="792560"/>
                    <a:ext cx="3996400" cy="2165278"/>
                  </a:xfrm>
                  <a:custGeom>
                    <a:avLst/>
                    <a:gdLst>
                      <a:gd name="connsiteX0" fmla="*/ 0 w 3372105"/>
                      <a:gd name="connsiteY0" fmla="*/ 0 h 2165278"/>
                      <a:gd name="connsiteX1" fmla="*/ 24919 w 3372105"/>
                      <a:gd name="connsiteY1" fmla="*/ 0 h 2165278"/>
                      <a:gd name="connsiteX2" fmla="*/ 3347186 w 3372105"/>
                      <a:gd name="connsiteY2" fmla="*/ 0 h 2165278"/>
                      <a:gd name="connsiteX3" fmla="*/ 3372105 w 3372105"/>
                      <a:gd name="connsiteY3" fmla="*/ 0 h 2165278"/>
                      <a:gd name="connsiteX4" fmla="*/ 3372105 w 3372105"/>
                      <a:gd name="connsiteY4" fmla="*/ 1084804 h 2165278"/>
                      <a:gd name="connsiteX5" fmla="*/ 3372105 w 3372105"/>
                      <a:gd name="connsiteY5" fmla="*/ 1730764 h 2165278"/>
                      <a:gd name="connsiteX6" fmla="*/ 1686052 w 3372105"/>
                      <a:gd name="connsiteY6" fmla="*/ 2165278 h 2165278"/>
                      <a:gd name="connsiteX7" fmla="*/ 0 w 3372105"/>
                      <a:gd name="connsiteY7" fmla="*/ 1730764 h 2165278"/>
                      <a:gd name="connsiteX8" fmla="*/ 0 w 3372105"/>
                      <a:gd name="connsiteY8" fmla="*/ 1084804 h 216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372105" h="2165278">
                        <a:moveTo>
                          <a:pt x="0" y="0"/>
                        </a:moveTo>
                        <a:lnTo>
                          <a:pt x="24919" y="0"/>
                        </a:lnTo>
                        <a:lnTo>
                          <a:pt x="3347186" y="0"/>
                        </a:lnTo>
                        <a:lnTo>
                          <a:pt x="3372105" y="0"/>
                        </a:lnTo>
                        <a:lnTo>
                          <a:pt x="3372105" y="1084804"/>
                        </a:lnTo>
                        <a:lnTo>
                          <a:pt x="3372105" y="1730764"/>
                        </a:lnTo>
                        <a:lnTo>
                          <a:pt x="1686052" y="2165278"/>
                        </a:lnTo>
                        <a:lnTo>
                          <a:pt x="0" y="1730764"/>
                        </a:lnTo>
                        <a:lnTo>
                          <a:pt x="0" y="1084804"/>
                        </a:lnTo>
                        <a:close/>
                      </a:path>
                    </a:pathLst>
                  </a:custGeom>
                  <a:solidFill>
                    <a:srgbClr val="D6DCE6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ja-JP" alt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D0CECE"/>
                        </a:solidFill>
                        <a:effectLst/>
                        <a:uLnTx/>
                        <a:uFillTx/>
                        <a:latin typeface="Garamond" panose="02020404030301010803"/>
                        <a:ea typeface="ＭＳ Ｐゴシック" panose="020B0600070205080204" pitchFamily="34" charset="-128"/>
                        <a:cs typeface="+mn-cs"/>
                      </a:rPr>
                      <a:t>感情推定</a:t>
                    </a:r>
                    <a:r>
                      <a:rPr kumimoji="1" lang="en-US" altLang="ja-JP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0CECE"/>
                        </a:solidFill>
                        <a:effectLst/>
                        <a:uLnTx/>
                        <a:uFillTx/>
                        <a:latin typeface="Garamond" panose="02020404030301010803"/>
                        <a:ea typeface="ＭＳ Ｐゴシック" panose="020B0600070205080204" pitchFamily="34" charset="-128"/>
                        <a:cs typeface="+mn-cs"/>
                      </a:rPr>
                      <a:t> </a:t>
                    </a:r>
                    <a:r>
                      <a:rPr kumimoji="1" lang="ja-JP" alt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D0CECE"/>
                        </a:solidFill>
                        <a:effectLst/>
                        <a:uLnTx/>
                        <a:uFillTx/>
                        <a:latin typeface="Garamond" panose="02020404030301010803"/>
                        <a:ea typeface="ＭＳ Ｐゴシック" panose="020B0600070205080204" pitchFamily="34" charset="-128"/>
                        <a:cs typeface="+mn-cs"/>
                      </a:rPr>
                      <a:t>と</a:t>
                    </a:r>
                    <a:r>
                      <a:rPr kumimoji="1" lang="en-US" altLang="ja-JP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0CECE"/>
                        </a:solidFill>
                        <a:effectLst/>
                        <a:uLnTx/>
                        <a:uFillTx/>
                        <a:latin typeface="Garamond" panose="02020404030301010803"/>
                        <a:ea typeface="ＭＳ Ｐゴシック" panose="020B0600070205080204" pitchFamily="34" charset="-128"/>
                        <a:cs typeface="+mn-cs"/>
                      </a:rPr>
                      <a:t> </a:t>
                    </a:r>
                    <a:r>
                      <a:rPr kumimoji="1" lang="ja-JP" alt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D0CECE"/>
                        </a:solidFill>
                        <a:effectLst/>
                        <a:uLnTx/>
                        <a:uFillTx/>
                        <a:latin typeface="Garamond" panose="02020404030301010803"/>
                        <a:ea typeface="ＭＳ Ｐゴシック" panose="020B0600070205080204" pitchFamily="34" charset="-128"/>
                        <a:cs typeface="+mn-cs"/>
                      </a:rPr>
                      <a:t>練習効果</a:t>
                    </a:r>
                  </a:p>
                </p:txBody>
              </p:sp>
              <p:sp>
                <p:nvSpPr>
                  <p:cNvPr id="15" name="テキスト ボックス 14">
                    <a:extLst>
                      <a:ext uri="{FF2B5EF4-FFF2-40B4-BE49-F238E27FC236}">
                        <a16:creationId xmlns:a16="http://schemas.microsoft.com/office/drawing/2014/main" id="{C220F79C-6C9D-0922-BF70-B4A77C259168}"/>
                      </a:ext>
                    </a:extLst>
                  </p:cNvPr>
                  <p:cNvSpPr txBox="1"/>
                  <p:nvPr/>
                </p:nvSpPr>
                <p:spPr>
                  <a:xfrm>
                    <a:off x="53747" y="1613589"/>
                    <a:ext cx="554303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ja-JP" sz="2800" dirty="0">
                        <a:solidFill>
                          <a:srgbClr val="D0CECE"/>
                        </a:solidFill>
                      </a:rPr>
                      <a:t>01</a:t>
                    </a:r>
                    <a:endParaRPr kumimoji="1" lang="ja-JP" altLang="en-US" sz="2800">
                      <a:solidFill>
                        <a:srgbClr val="D0CECE"/>
                      </a:solidFill>
                    </a:endParaRPr>
                  </a:p>
                </p:txBody>
              </p:sp>
            </p:grpSp>
            <p:sp>
              <p:nvSpPr>
                <p:cNvPr id="81" name="テキスト ボックス 80">
                  <a:extLst>
                    <a:ext uri="{FF2B5EF4-FFF2-40B4-BE49-F238E27FC236}">
                      <a16:creationId xmlns:a16="http://schemas.microsoft.com/office/drawing/2014/main" id="{9E8DBC7C-4097-B7AD-FF90-43DF039999D0}"/>
                    </a:ext>
                  </a:extLst>
                </p:cNvPr>
                <p:cNvSpPr txBox="1"/>
                <p:nvPr/>
              </p:nvSpPr>
              <p:spPr>
                <a:xfrm>
                  <a:off x="4646972" y="1668201"/>
                  <a:ext cx="36663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000">
                      <a:solidFill>
                        <a:srgbClr val="D0CECE"/>
                      </a:solidFill>
                    </a:rPr>
                    <a:t>表情からの感情推定と練習効果</a:t>
                  </a:r>
                  <a:endParaRPr kumimoji="1" lang="ja-JP" altLang="en-US" sz="2000">
                    <a:solidFill>
                      <a:srgbClr val="D0CEC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6" name="グループ化 75">
                <a:extLst>
                  <a:ext uri="{FF2B5EF4-FFF2-40B4-BE49-F238E27FC236}">
                    <a16:creationId xmlns:a16="http://schemas.microsoft.com/office/drawing/2014/main" id="{61822E50-03F8-70A4-2A60-535FA7C75432}"/>
                  </a:ext>
                </a:extLst>
              </p:cNvPr>
              <p:cNvGrpSpPr/>
              <p:nvPr/>
            </p:nvGrpSpPr>
            <p:grpSpPr>
              <a:xfrm>
                <a:off x="53747" y="2678666"/>
                <a:ext cx="4247032" cy="2171700"/>
                <a:chOff x="53747" y="2652111"/>
                <a:chExt cx="4247032" cy="2171700"/>
              </a:xfrm>
            </p:grpSpPr>
            <p:sp>
              <p:nvSpPr>
                <p:cNvPr id="28" name="山形 27">
                  <a:extLst>
                    <a:ext uri="{FF2B5EF4-FFF2-40B4-BE49-F238E27FC236}">
                      <a16:creationId xmlns:a16="http://schemas.microsoft.com/office/drawing/2014/main" id="{DBA297AA-CBD6-59FE-DC2C-309BB7AECD84}"/>
                    </a:ext>
                  </a:extLst>
                </p:cNvPr>
                <p:cNvSpPr/>
                <p:nvPr/>
              </p:nvSpPr>
              <p:spPr>
                <a:xfrm rot="5400000">
                  <a:off x="1216730" y="1739761"/>
                  <a:ext cx="2171700" cy="3996399"/>
                </a:xfrm>
                <a:prstGeom prst="chevron">
                  <a:avLst>
                    <a:gd name="adj" fmla="val 20008"/>
                  </a:avLst>
                </a:prstGeom>
                <a:solidFill>
                  <a:srgbClr val="BBC7D9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en-US" sz="2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4546A">
                          <a:lumMod val="50000"/>
                        </a:srgbClr>
                      </a:solidFill>
                      <a:effectLst/>
                      <a:uLnTx/>
                      <a:uFillTx/>
                      <a:latin typeface="Garamond" panose="02020404030301010803"/>
                      <a:ea typeface="ＭＳ Ｐゴシック" panose="020B0600070205080204" pitchFamily="34" charset="-128"/>
                      <a:cs typeface="+mn-cs"/>
                    </a:rPr>
                    <a:t>感情推定</a:t>
                  </a:r>
                  <a:r>
                    <a:rPr kumimoji="1" lang="en-US" altLang="ja-JP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546A">
                          <a:lumMod val="50000"/>
                        </a:srgbClr>
                      </a:solidFill>
                      <a:effectLst/>
                      <a:uLnTx/>
                      <a:uFillTx/>
                      <a:latin typeface="Garamond" panose="02020404030301010803"/>
                      <a:ea typeface="ＭＳ Ｐゴシック" panose="020B0600070205080204" pitchFamily="34" charset="-128"/>
                      <a:cs typeface="+mn-cs"/>
                    </a:rPr>
                    <a:t> </a:t>
                  </a:r>
                  <a:r>
                    <a:rPr kumimoji="1" lang="ja-JP" alt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4546A">
                          <a:lumMod val="50000"/>
                        </a:srgbClr>
                      </a:solidFill>
                      <a:effectLst/>
                      <a:uLnTx/>
                      <a:uFillTx/>
                      <a:latin typeface="Garamond" panose="02020404030301010803"/>
                      <a:ea typeface="ＭＳ Ｐゴシック" panose="020B0600070205080204" pitchFamily="34" charset="-128"/>
                      <a:cs typeface="+mn-cs"/>
                    </a:rPr>
                    <a:t>の</a:t>
                  </a:r>
                  <a:r>
                    <a:rPr kumimoji="1" lang="en-US" altLang="ja-JP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546A">
                          <a:lumMod val="50000"/>
                        </a:srgbClr>
                      </a:solidFill>
                      <a:effectLst/>
                      <a:uLnTx/>
                      <a:uFillTx/>
                      <a:latin typeface="Garamond" panose="02020404030301010803"/>
                      <a:ea typeface="ＭＳ Ｐゴシック" panose="020B0600070205080204" pitchFamily="34" charset="-128"/>
                      <a:cs typeface="+mn-cs"/>
                    </a:rPr>
                    <a:t> </a:t>
                  </a:r>
                  <a:r>
                    <a:rPr kumimoji="1" lang="ja-JP" altLang="en-US" sz="2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4546A">
                          <a:lumMod val="50000"/>
                        </a:srgbClr>
                      </a:solidFill>
                      <a:effectLst/>
                      <a:uLnTx/>
                      <a:uFillTx/>
                      <a:latin typeface="Garamond" panose="02020404030301010803"/>
                      <a:ea typeface="ＭＳ Ｐゴシック" panose="020B0600070205080204" pitchFamily="34" charset="-128"/>
                      <a:cs typeface="+mn-cs"/>
                    </a:rPr>
                    <a:t>相関</a:t>
                  </a:r>
                </a:p>
              </p:txBody>
            </p:sp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0298FA93-1797-F2A8-9FC0-743821BF0770}"/>
                    </a:ext>
                  </a:extLst>
                </p:cNvPr>
                <p:cNvSpPr txBox="1"/>
                <p:nvPr/>
              </p:nvSpPr>
              <p:spPr>
                <a:xfrm>
                  <a:off x="53747" y="3476351"/>
                  <a:ext cx="55430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2800" dirty="0">
                      <a:solidFill>
                        <a:schemeClr val="tx2">
                          <a:lumMod val="50000"/>
                        </a:schemeClr>
                      </a:solidFill>
                    </a:rPr>
                    <a:t>02</a:t>
                  </a:r>
                  <a:endParaRPr kumimoji="1" lang="ja-JP" altLang="en-US" sz="280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75" name="グループ化 74">
                <a:extLst>
                  <a:ext uri="{FF2B5EF4-FFF2-40B4-BE49-F238E27FC236}">
                    <a16:creationId xmlns:a16="http://schemas.microsoft.com/office/drawing/2014/main" id="{E3B6D992-03A3-2D77-5B61-BE3D45253058}"/>
                  </a:ext>
                </a:extLst>
              </p:cNvPr>
              <p:cNvGrpSpPr/>
              <p:nvPr/>
            </p:nvGrpSpPr>
            <p:grpSpPr>
              <a:xfrm>
                <a:off x="53746" y="4571194"/>
                <a:ext cx="4247033" cy="2171700"/>
                <a:chOff x="53746" y="4571194"/>
                <a:chExt cx="4247033" cy="2171700"/>
              </a:xfrm>
            </p:grpSpPr>
            <p:sp>
              <p:nvSpPr>
                <p:cNvPr id="29" name="山形 28">
                  <a:extLst>
                    <a:ext uri="{FF2B5EF4-FFF2-40B4-BE49-F238E27FC236}">
                      <a16:creationId xmlns:a16="http://schemas.microsoft.com/office/drawing/2014/main" id="{659F5FC9-552F-60F8-FCE4-EC9C6778C55E}"/>
                    </a:ext>
                  </a:extLst>
                </p:cNvPr>
                <p:cNvSpPr/>
                <p:nvPr/>
              </p:nvSpPr>
              <p:spPr>
                <a:xfrm rot="5400000">
                  <a:off x="1216730" y="3658844"/>
                  <a:ext cx="2171700" cy="3996399"/>
                </a:xfrm>
                <a:prstGeom prst="chevron">
                  <a:avLst>
                    <a:gd name="adj" fmla="val 20008"/>
                  </a:avLst>
                </a:prstGeom>
                <a:solidFill>
                  <a:srgbClr val="A1B4CC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kumimoji="1" lang="ja-JP" altLang="en-US" sz="2800">
                      <a:solidFill>
                        <a:srgbClr val="D0CECE"/>
                      </a:solidFill>
                    </a:rPr>
                    <a:t>トレーニング</a:t>
                  </a:r>
                  <a:r>
                    <a:rPr kumimoji="1" lang="en-US" altLang="ja-JP" sz="2000" dirty="0">
                      <a:solidFill>
                        <a:srgbClr val="D0CECE"/>
                      </a:solidFill>
                    </a:rPr>
                    <a:t> </a:t>
                  </a:r>
                  <a:r>
                    <a:rPr kumimoji="1" lang="ja-JP" altLang="en-US" sz="2000">
                      <a:solidFill>
                        <a:srgbClr val="D0CECE"/>
                      </a:solidFill>
                    </a:rPr>
                    <a:t>の</a:t>
                  </a:r>
                  <a:r>
                    <a:rPr kumimoji="1" lang="en-US" altLang="ja-JP" sz="2000" dirty="0">
                      <a:solidFill>
                        <a:srgbClr val="D0CECE"/>
                      </a:solidFill>
                    </a:rPr>
                    <a:t> </a:t>
                  </a:r>
                  <a:r>
                    <a:rPr kumimoji="1" lang="ja-JP" altLang="en-US" sz="2800">
                      <a:solidFill>
                        <a:srgbClr val="D0CECE"/>
                      </a:solidFill>
                    </a:rPr>
                    <a:t>効果</a:t>
                  </a:r>
                </a:p>
              </p:txBody>
            </p:sp>
            <p:sp>
              <p:nvSpPr>
                <p:cNvPr id="17" name="テキスト ボックス 16">
                  <a:extLst>
                    <a:ext uri="{FF2B5EF4-FFF2-40B4-BE49-F238E27FC236}">
                      <a16:creationId xmlns:a16="http://schemas.microsoft.com/office/drawing/2014/main" id="{06927554-747E-DC2C-18FF-8917E6A3D1ED}"/>
                    </a:ext>
                  </a:extLst>
                </p:cNvPr>
                <p:cNvSpPr txBox="1"/>
                <p:nvPr/>
              </p:nvSpPr>
              <p:spPr>
                <a:xfrm>
                  <a:off x="53746" y="5395433"/>
                  <a:ext cx="55430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2800" dirty="0">
                      <a:solidFill>
                        <a:srgbClr val="D0CECE"/>
                      </a:solidFill>
                    </a:rPr>
                    <a:t>03</a:t>
                  </a:r>
                  <a:endParaRPr kumimoji="1" lang="ja-JP" altLang="en-US" sz="2800">
                    <a:solidFill>
                      <a:srgbClr val="D0CECE"/>
                    </a:solidFill>
                  </a:endParaRPr>
                </a:p>
              </p:txBody>
            </p:sp>
          </p:grpSp>
        </p:grp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C4533480-6D1D-A412-83EA-48A72E73DF84}"/>
                </a:ext>
              </a:extLst>
            </p:cNvPr>
            <p:cNvSpPr txBox="1"/>
            <p:nvPr/>
          </p:nvSpPr>
          <p:spPr>
            <a:xfrm>
              <a:off x="4504007" y="3570289"/>
              <a:ext cx="3921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「</a:t>
              </a:r>
              <a:r>
                <a:rPr kumimoji="1" lang="en-US" altLang="ja-JP" sz="2000" dirty="0"/>
                <a:t>AI</a:t>
              </a:r>
              <a:r>
                <a:rPr kumimoji="1" lang="ja-JP" altLang="en-US" sz="2000"/>
                <a:t>」と「人間」との感情推定の相関</a:t>
              </a:r>
              <a:endParaRPr kumimoji="1" lang="en-US" altLang="ja-JP" sz="2000" dirty="0">
                <a:solidFill>
                  <a:srgbClr val="D0CEC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テキスト ボックス 104">
              <a:extLst>
                <a:ext uri="{FF2B5EF4-FFF2-40B4-BE49-F238E27FC236}">
                  <a16:creationId xmlns:a16="http://schemas.microsoft.com/office/drawing/2014/main" id="{74920D6A-ACA2-E331-1AF4-E649B7D8A599}"/>
                </a:ext>
              </a:extLst>
            </p:cNvPr>
            <p:cNvSpPr txBox="1"/>
            <p:nvPr/>
          </p:nvSpPr>
          <p:spPr>
            <a:xfrm>
              <a:off x="4562517" y="5472377"/>
              <a:ext cx="38042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rgbClr val="D0CECE"/>
                  </a:solidFill>
                </a:rPr>
                <a:t>ロボットを用いたトレーニング効果</a:t>
              </a:r>
              <a:endParaRPr kumimoji="1" lang="en-US" altLang="ja-JP" sz="2000" dirty="0">
                <a:solidFill>
                  <a:srgbClr val="D0CEC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図 1">
            <a:extLst>
              <a:ext uri="{FF2B5EF4-FFF2-40B4-BE49-F238E27FC236}">
                <a16:creationId xmlns:a16="http://schemas.microsoft.com/office/drawing/2014/main" id="{C3527886-F88E-6825-EB21-E2AA7F0F824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8032" y="2142400"/>
            <a:ext cx="3153723" cy="142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37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5344AE-3094-5A61-A081-27F6828E6052}"/>
              </a:ext>
            </a:extLst>
          </p:cNvPr>
          <p:cNvSpPr/>
          <p:nvPr/>
        </p:nvSpPr>
        <p:spPr>
          <a:xfrm>
            <a:off x="310718" y="1891659"/>
            <a:ext cx="102381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対象</a:t>
            </a:r>
            <a:endParaRPr kumimoji="1"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BA15630-372E-EB1F-FDAD-173B01105198}"/>
              </a:ext>
            </a:extLst>
          </p:cNvPr>
          <p:cNvSpPr txBox="1"/>
          <p:nvPr/>
        </p:nvSpPr>
        <p:spPr>
          <a:xfrm>
            <a:off x="1475427" y="1848394"/>
            <a:ext cx="6611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- 20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代男女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名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動画を視聴し，感情を推定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2F53DE3-C39E-FF73-500C-322809A71A1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条件</a:t>
            </a:r>
            <a:endParaRPr kumimoji="1" lang="en-US" altLang="ja-JP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0F71C74-EC7F-459B-E4D8-F049B9CC0467}"/>
              </a:ext>
            </a:extLst>
          </p:cNvPr>
          <p:cNvSpPr/>
          <p:nvPr/>
        </p:nvSpPr>
        <p:spPr>
          <a:xfrm>
            <a:off x="310718" y="1025123"/>
            <a:ext cx="102381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目的</a:t>
            </a:r>
            <a:endParaRPr kumimoji="1"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0FA598-C6A1-DD3C-0523-613DA8380EDE}"/>
              </a:ext>
            </a:extLst>
          </p:cNvPr>
          <p:cNvSpPr txBox="1"/>
          <p:nvPr/>
        </p:nvSpPr>
        <p:spPr>
          <a:xfrm>
            <a:off x="1475427" y="978957"/>
            <a:ext cx="6611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第三者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と</a:t>
            </a:r>
            <a:r>
              <a:rPr kumimoji="1" lang="en-US" altLang="ja-JP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kumimoji="1" lang="ja-JP" altLang="en-US" sz="2400"/>
              <a:t>による感情推定の整合性の検証． </a:t>
            </a:r>
            <a:endParaRPr kumimoji="1" lang="en-US" altLang="ja-JP" sz="2400" dirty="0"/>
          </a:p>
        </p:txBody>
      </p:sp>
      <p:sp>
        <p:nvSpPr>
          <p:cNvPr id="4" name="スライド番号プレースホルダー 12">
            <a:extLst>
              <a:ext uri="{FF2B5EF4-FFF2-40B4-BE49-F238E27FC236}">
                <a16:creationId xmlns:a16="http://schemas.microsoft.com/office/drawing/2014/main" id="{3A443867-35EC-2BEF-EE2C-740209327A46}"/>
              </a:ext>
            </a:extLst>
          </p:cNvPr>
          <p:cNvSpPr txBox="1">
            <a:spLocks/>
          </p:cNvSpPr>
          <p:nvPr/>
        </p:nvSpPr>
        <p:spPr>
          <a:xfrm>
            <a:off x="6658671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1759C7-6F6B-304A-B2C0-52DEF662737D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C6943555-07DD-6A09-5732-13D5EE91EC04}"/>
              </a:ext>
            </a:extLst>
          </p:cNvPr>
          <p:cNvGrpSpPr/>
          <p:nvPr/>
        </p:nvGrpSpPr>
        <p:grpSpPr>
          <a:xfrm>
            <a:off x="484498" y="3042028"/>
            <a:ext cx="8175005" cy="3201689"/>
            <a:chOff x="690864" y="3042028"/>
            <a:chExt cx="8175005" cy="3201689"/>
          </a:xfrm>
        </p:grpSpPr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47618FFD-E62D-5A1C-CFD1-1729C388F4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864" y="3625895"/>
              <a:ext cx="2915993" cy="2033954"/>
              <a:chOff x="1927292" y="2921401"/>
              <a:chExt cx="5289416" cy="3689457"/>
            </a:xfrm>
          </p:grpSpPr>
          <p:pic>
            <p:nvPicPr>
              <p:cNvPr id="11" name="図 10" descr="若い女性の顔&#10;&#10;自動的に生成された説明">
                <a:extLst>
                  <a:ext uri="{FF2B5EF4-FFF2-40B4-BE49-F238E27FC236}">
                    <a16:creationId xmlns:a16="http://schemas.microsoft.com/office/drawing/2014/main" id="{32E5489D-85B9-FCFA-86A3-1DACE15680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40570" y="2934738"/>
                <a:ext cx="4462859" cy="3672979"/>
              </a:xfrm>
              <a:prstGeom prst="rect">
                <a:avLst/>
              </a:prstGeom>
            </p:spPr>
          </p:pic>
          <p:grpSp>
            <p:nvGrpSpPr>
              <p:cNvPr id="86" name="グループ化 85">
                <a:extLst>
                  <a:ext uri="{FF2B5EF4-FFF2-40B4-BE49-F238E27FC236}">
                    <a16:creationId xmlns:a16="http://schemas.microsoft.com/office/drawing/2014/main" id="{F60380BF-3731-88C8-4C46-CD62C6F8839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27292" y="2921401"/>
                <a:ext cx="5289416" cy="3689457"/>
                <a:chOff x="234923" y="4893782"/>
                <a:chExt cx="2775540" cy="1935986"/>
              </a:xfrm>
            </p:grpSpPr>
            <p:sp>
              <p:nvSpPr>
                <p:cNvPr id="87" name="正方形/長方形 86">
                  <a:extLst>
                    <a:ext uri="{FF2B5EF4-FFF2-40B4-BE49-F238E27FC236}">
                      <a16:creationId xmlns:a16="http://schemas.microsoft.com/office/drawing/2014/main" id="{08C2366F-A828-857C-BB49-35588776C536}"/>
                    </a:ext>
                  </a:extLst>
                </p:cNvPr>
                <p:cNvSpPr/>
                <p:nvPr/>
              </p:nvSpPr>
              <p:spPr>
                <a:xfrm>
                  <a:off x="234923" y="4893782"/>
                  <a:ext cx="2775540" cy="1935986"/>
                </a:xfrm>
                <a:prstGeom prst="rect">
                  <a:avLst/>
                </a:prstGeom>
                <a:noFill/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88" name="グループ化 87">
                  <a:extLst>
                    <a:ext uri="{FF2B5EF4-FFF2-40B4-BE49-F238E27FC236}">
                      <a16:creationId xmlns:a16="http://schemas.microsoft.com/office/drawing/2014/main" id="{B627821B-55B0-FE27-D091-23C780C80545}"/>
                    </a:ext>
                  </a:extLst>
                </p:cNvPr>
                <p:cNvGrpSpPr/>
                <p:nvPr/>
              </p:nvGrpSpPr>
              <p:grpSpPr>
                <a:xfrm>
                  <a:off x="234923" y="4902427"/>
                  <a:ext cx="216862" cy="1927340"/>
                  <a:chOff x="234923" y="4902427"/>
                  <a:chExt cx="216862" cy="1927340"/>
                </a:xfrm>
              </p:grpSpPr>
              <p:sp>
                <p:nvSpPr>
                  <p:cNvPr id="101" name="正方形/長方形 100">
                    <a:extLst>
                      <a:ext uri="{FF2B5EF4-FFF2-40B4-BE49-F238E27FC236}">
                        <a16:creationId xmlns:a16="http://schemas.microsoft.com/office/drawing/2014/main" id="{74170A36-E553-C77D-D342-C5C38F99B9E5}"/>
                      </a:ext>
                    </a:extLst>
                  </p:cNvPr>
                  <p:cNvSpPr/>
                  <p:nvPr/>
                </p:nvSpPr>
                <p:spPr>
                  <a:xfrm>
                    <a:off x="234923" y="4902427"/>
                    <a:ext cx="216862" cy="1927340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2" name="正方形/長方形 101">
                    <a:extLst>
                      <a:ext uri="{FF2B5EF4-FFF2-40B4-BE49-F238E27FC236}">
                        <a16:creationId xmlns:a16="http://schemas.microsoft.com/office/drawing/2014/main" id="{F6C07394-89A9-1FB3-55A8-83FF57545205}"/>
                      </a:ext>
                    </a:extLst>
                  </p:cNvPr>
                  <p:cNvSpPr/>
                  <p:nvPr/>
                </p:nvSpPr>
                <p:spPr>
                  <a:xfrm>
                    <a:off x="234923" y="5093010"/>
                    <a:ext cx="216862" cy="156515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3" name="正方形/長方形 102">
                    <a:extLst>
                      <a:ext uri="{FF2B5EF4-FFF2-40B4-BE49-F238E27FC236}">
                        <a16:creationId xmlns:a16="http://schemas.microsoft.com/office/drawing/2014/main" id="{D68D2C32-0091-CAE6-0AC2-A02097E6913B}"/>
                      </a:ext>
                    </a:extLst>
                  </p:cNvPr>
                  <p:cNvSpPr/>
                  <p:nvPr/>
                </p:nvSpPr>
                <p:spPr>
                  <a:xfrm>
                    <a:off x="234923" y="5441753"/>
                    <a:ext cx="216862" cy="156515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4" name="正方形/長方形 103">
                    <a:extLst>
                      <a:ext uri="{FF2B5EF4-FFF2-40B4-BE49-F238E27FC236}">
                        <a16:creationId xmlns:a16="http://schemas.microsoft.com/office/drawing/2014/main" id="{98FD9736-B422-6B7B-DC9A-9940553BBCEA}"/>
                      </a:ext>
                    </a:extLst>
                  </p:cNvPr>
                  <p:cNvSpPr/>
                  <p:nvPr/>
                </p:nvSpPr>
                <p:spPr>
                  <a:xfrm>
                    <a:off x="234923" y="6487982"/>
                    <a:ext cx="216862" cy="156515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5" name="正方形/長方形 104">
                    <a:extLst>
                      <a:ext uri="{FF2B5EF4-FFF2-40B4-BE49-F238E27FC236}">
                        <a16:creationId xmlns:a16="http://schemas.microsoft.com/office/drawing/2014/main" id="{B1960658-277B-DEEA-69D7-1EC39D9C7F8D}"/>
                      </a:ext>
                    </a:extLst>
                  </p:cNvPr>
                  <p:cNvSpPr/>
                  <p:nvPr/>
                </p:nvSpPr>
                <p:spPr>
                  <a:xfrm>
                    <a:off x="234923" y="5790496"/>
                    <a:ext cx="216862" cy="156515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6" name="正方形/長方形 105">
                    <a:extLst>
                      <a:ext uri="{FF2B5EF4-FFF2-40B4-BE49-F238E27FC236}">
                        <a16:creationId xmlns:a16="http://schemas.microsoft.com/office/drawing/2014/main" id="{4F80C9F1-1551-B803-F8FA-4C4D2CBFE7D3}"/>
                      </a:ext>
                    </a:extLst>
                  </p:cNvPr>
                  <p:cNvSpPr/>
                  <p:nvPr/>
                </p:nvSpPr>
                <p:spPr>
                  <a:xfrm>
                    <a:off x="234923" y="6139239"/>
                    <a:ext cx="216862" cy="156515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89" name="グループ化 88">
                  <a:extLst>
                    <a:ext uri="{FF2B5EF4-FFF2-40B4-BE49-F238E27FC236}">
                      <a16:creationId xmlns:a16="http://schemas.microsoft.com/office/drawing/2014/main" id="{221D8622-DA86-64F3-2EA9-73050E19E7D3}"/>
                    </a:ext>
                  </a:extLst>
                </p:cNvPr>
                <p:cNvGrpSpPr/>
                <p:nvPr/>
              </p:nvGrpSpPr>
              <p:grpSpPr>
                <a:xfrm>
                  <a:off x="2793601" y="4902427"/>
                  <a:ext cx="216862" cy="1927340"/>
                  <a:chOff x="234923" y="4902427"/>
                  <a:chExt cx="216862" cy="1927340"/>
                </a:xfrm>
              </p:grpSpPr>
              <p:sp>
                <p:nvSpPr>
                  <p:cNvPr id="95" name="正方形/長方形 94">
                    <a:extLst>
                      <a:ext uri="{FF2B5EF4-FFF2-40B4-BE49-F238E27FC236}">
                        <a16:creationId xmlns:a16="http://schemas.microsoft.com/office/drawing/2014/main" id="{D2114FAB-2365-C53A-22F7-4861EA7DD082}"/>
                      </a:ext>
                    </a:extLst>
                  </p:cNvPr>
                  <p:cNvSpPr/>
                  <p:nvPr/>
                </p:nvSpPr>
                <p:spPr>
                  <a:xfrm>
                    <a:off x="234923" y="4902427"/>
                    <a:ext cx="216862" cy="1927340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6" name="正方形/長方形 95">
                    <a:extLst>
                      <a:ext uri="{FF2B5EF4-FFF2-40B4-BE49-F238E27FC236}">
                        <a16:creationId xmlns:a16="http://schemas.microsoft.com/office/drawing/2014/main" id="{43D03DE5-4381-ECB3-EB70-70B5BFB66FC8}"/>
                      </a:ext>
                    </a:extLst>
                  </p:cNvPr>
                  <p:cNvSpPr/>
                  <p:nvPr/>
                </p:nvSpPr>
                <p:spPr>
                  <a:xfrm>
                    <a:off x="234923" y="5093010"/>
                    <a:ext cx="216862" cy="156515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7" name="正方形/長方形 96">
                    <a:extLst>
                      <a:ext uri="{FF2B5EF4-FFF2-40B4-BE49-F238E27FC236}">
                        <a16:creationId xmlns:a16="http://schemas.microsoft.com/office/drawing/2014/main" id="{30472C24-D39D-F323-0BC1-FE659DA695EB}"/>
                      </a:ext>
                    </a:extLst>
                  </p:cNvPr>
                  <p:cNvSpPr/>
                  <p:nvPr/>
                </p:nvSpPr>
                <p:spPr>
                  <a:xfrm>
                    <a:off x="234923" y="5441753"/>
                    <a:ext cx="216862" cy="156515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8" name="正方形/長方形 97">
                    <a:extLst>
                      <a:ext uri="{FF2B5EF4-FFF2-40B4-BE49-F238E27FC236}">
                        <a16:creationId xmlns:a16="http://schemas.microsoft.com/office/drawing/2014/main" id="{819D4907-88EA-82BC-3841-F74B16685F89}"/>
                      </a:ext>
                    </a:extLst>
                  </p:cNvPr>
                  <p:cNvSpPr/>
                  <p:nvPr/>
                </p:nvSpPr>
                <p:spPr>
                  <a:xfrm>
                    <a:off x="234923" y="6487982"/>
                    <a:ext cx="216862" cy="156515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9" name="正方形/長方形 98">
                    <a:extLst>
                      <a:ext uri="{FF2B5EF4-FFF2-40B4-BE49-F238E27FC236}">
                        <a16:creationId xmlns:a16="http://schemas.microsoft.com/office/drawing/2014/main" id="{02CB30E8-6477-6D85-5C2A-335A67B1B289}"/>
                      </a:ext>
                    </a:extLst>
                  </p:cNvPr>
                  <p:cNvSpPr/>
                  <p:nvPr/>
                </p:nvSpPr>
                <p:spPr>
                  <a:xfrm>
                    <a:off x="234923" y="5790496"/>
                    <a:ext cx="216862" cy="156515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0" name="正方形/長方形 99">
                    <a:extLst>
                      <a:ext uri="{FF2B5EF4-FFF2-40B4-BE49-F238E27FC236}">
                        <a16:creationId xmlns:a16="http://schemas.microsoft.com/office/drawing/2014/main" id="{89268DFC-9896-F91D-2AB4-063570DC66DC}"/>
                      </a:ext>
                    </a:extLst>
                  </p:cNvPr>
                  <p:cNvSpPr/>
                  <p:nvPr/>
                </p:nvSpPr>
                <p:spPr>
                  <a:xfrm>
                    <a:off x="234923" y="6139239"/>
                    <a:ext cx="216862" cy="156515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90" name="グループ化 89">
                  <a:extLst>
                    <a:ext uri="{FF2B5EF4-FFF2-40B4-BE49-F238E27FC236}">
                      <a16:creationId xmlns:a16="http://schemas.microsoft.com/office/drawing/2014/main" id="{8F33EF19-2C04-3E6E-B1FB-31D7760A15F5}"/>
                    </a:ext>
                  </a:extLst>
                </p:cNvPr>
                <p:cNvGrpSpPr/>
                <p:nvPr/>
              </p:nvGrpSpPr>
              <p:grpSpPr>
                <a:xfrm>
                  <a:off x="1262693" y="5508753"/>
                  <a:ext cx="720000" cy="720000"/>
                  <a:chOff x="3764888" y="4324704"/>
                  <a:chExt cx="720000" cy="720000"/>
                </a:xfrm>
              </p:grpSpPr>
              <p:sp>
                <p:nvSpPr>
                  <p:cNvPr id="91" name="円/楕円 90">
                    <a:extLst>
                      <a:ext uri="{FF2B5EF4-FFF2-40B4-BE49-F238E27FC236}">
                        <a16:creationId xmlns:a16="http://schemas.microsoft.com/office/drawing/2014/main" id="{93365991-CFF1-2A78-AD3B-C7C56B367EB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764888" y="4324704"/>
                    <a:ext cx="720000" cy="720000"/>
                  </a:xfrm>
                  <a:prstGeom prst="ellipse">
                    <a:avLst/>
                  </a:prstGeom>
                  <a:solidFill>
                    <a:srgbClr val="FFFFFF">
                      <a:alpha val="50196"/>
                    </a:srgbClr>
                  </a:solidFill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92" name="グループ化 91">
                    <a:extLst>
                      <a:ext uri="{FF2B5EF4-FFF2-40B4-BE49-F238E27FC236}">
                        <a16:creationId xmlns:a16="http://schemas.microsoft.com/office/drawing/2014/main" id="{5B7D2AB8-93ED-9296-329F-B5A4C96B3B49}"/>
                      </a:ext>
                    </a:extLst>
                  </p:cNvPr>
                  <p:cNvGrpSpPr/>
                  <p:nvPr/>
                </p:nvGrpSpPr>
                <p:grpSpPr>
                  <a:xfrm>
                    <a:off x="4017742" y="4487117"/>
                    <a:ext cx="295211" cy="381216"/>
                    <a:chOff x="4434435" y="5565797"/>
                    <a:chExt cx="295211" cy="381216"/>
                  </a:xfrm>
                </p:grpSpPr>
                <p:sp>
                  <p:nvSpPr>
                    <p:cNvPr id="93" name="三角形 92">
                      <a:extLst>
                        <a:ext uri="{FF2B5EF4-FFF2-40B4-BE49-F238E27FC236}">
                          <a16:creationId xmlns:a16="http://schemas.microsoft.com/office/drawing/2014/main" id="{C59AB301-35DA-D827-1C9C-C812A268B07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430607" y="5647975"/>
                      <a:ext cx="381213" cy="216864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94" name="正方形/長方形 93">
                      <a:extLst>
                        <a:ext uri="{FF2B5EF4-FFF2-40B4-BE49-F238E27FC236}">
                          <a16:creationId xmlns:a16="http://schemas.microsoft.com/office/drawing/2014/main" id="{59E020F7-6089-8EA4-1E14-AAE6AF573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34435" y="5565797"/>
                      <a:ext cx="48552" cy="381214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</p:grpSp>
          </p:grpSp>
        </p:grp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F44B2478-92A9-A85A-9D41-947ADD586966}"/>
                </a:ext>
              </a:extLst>
            </p:cNvPr>
            <p:cNvGrpSpPr/>
            <p:nvPr/>
          </p:nvGrpSpPr>
          <p:grpSpPr>
            <a:xfrm>
              <a:off x="3789199" y="3393012"/>
              <a:ext cx="1036639" cy="2499720"/>
              <a:chOff x="4424638" y="3385688"/>
              <a:chExt cx="1036639" cy="2499720"/>
            </a:xfrm>
          </p:grpSpPr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620B4C7E-716A-0E7B-6433-4493107B0981}"/>
                  </a:ext>
                </a:extLst>
              </p:cNvPr>
              <p:cNvSpPr/>
              <p:nvPr/>
            </p:nvSpPr>
            <p:spPr>
              <a:xfrm rot="16200000">
                <a:off x="3693098" y="4117228"/>
                <a:ext cx="2499720" cy="1036639"/>
              </a:xfrm>
              <a:prstGeom prst="downArrow">
                <a:avLst>
                  <a:gd name="adj1" fmla="val 69111"/>
                  <a:gd name="adj2" fmla="val 52503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98D3B3D3-71BA-5360-D833-689116137B06}"/>
                  </a:ext>
                </a:extLst>
              </p:cNvPr>
              <p:cNvSpPr txBox="1"/>
              <p:nvPr/>
            </p:nvSpPr>
            <p:spPr>
              <a:xfrm>
                <a:off x="4675446" y="4220049"/>
                <a:ext cx="5350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>
                    <a:solidFill>
                      <a:schemeClr val="tx2">
                        <a:lumMod val="75000"/>
                      </a:schemeClr>
                    </a:solidFill>
                  </a:rPr>
                  <a:t>視</a:t>
                </a:r>
                <a:endParaRPr kumimoji="1" lang="en-US" altLang="ja-JP" sz="24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r>
                  <a:rPr kumimoji="1" lang="ja-JP" altLang="en-US" sz="2400">
                    <a:solidFill>
                      <a:schemeClr val="tx2">
                        <a:lumMod val="75000"/>
                      </a:schemeClr>
                    </a:solidFill>
                  </a:rPr>
                  <a:t>聴</a:t>
                </a:r>
              </a:p>
            </p:txBody>
          </p: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866B46C2-8F44-284B-CEF8-A08828D2CACE}"/>
                </a:ext>
              </a:extLst>
            </p:cNvPr>
            <p:cNvGrpSpPr/>
            <p:nvPr/>
          </p:nvGrpSpPr>
          <p:grpSpPr>
            <a:xfrm>
              <a:off x="5008180" y="3042028"/>
              <a:ext cx="3857689" cy="3201689"/>
              <a:chOff x="5207445" y="3039384"/>
              <a:chExt cx="3857689" cy="3201689"/>
            </a:xfrm>
          </p:grpSpPr>
          <p:grpSp>
            <p:nvGrpSpPr>
              <p:cNvPr id="32" name="グループ化 31">
                <a:extLst>
                  <a:ext uri="{FF2B5EF4-FFF2-40B4-BE49-F238E27FC236}">
                    <a16:creationId xmlns:a16="http://schemas.microsoft.com/office/drawing/2014/main" id="{C0611628-8348-8432-51C9-CA997FDD61E2}"/>
                  </a:ext>
                </a:extLst>
              </p:cNvPr>
              <p:cNvGrpSpPr/>
              <p:nvPr/>
            </p:nvGrpSpPr>
            <p:grpSpPr>
              <a:xfrm>
                <a:off x="7103512" y="3039384"/>
                <a:ext cx="1961622" cy="1165818"/>
                <a:chOff x="7073250" y="3024067"/>
                <a:chExt cx="1961622" cy="1353241"/>
              </a:xfrm>
            </p:grpSpPr>
            <p:sp>
              <p:nvSpPr>
                <p:cNvPr id="26" name="角丸四角形吹き出し 25">
                  <a:extLst>
                    <a:ext uri="{FF2B5EF4-FFF2-40B4-BE49-F238E27FC236}">
                      <a16:creationId xmlns:a16="http://schemas.microsoft.com/office/drawing/2014/main" id="{15F8521A-0529-F26F-8309-1C33B42BA680}"/>
                    </a:ext>
                  </a:extLst>
                </p:cNvPr>
                <p:cNvSpPr/>
                <p:nvPr/>
              </p:nvSpPr>
              <p:spPr>
                <a:xfrm>
                  <a:off x="7073250" y="3024067"/>
                  <a:ext cx="1961622" cy="1353241"/>
                </a:xfrm>
                <a:prstGeom prst="wedgeRoundRectCallout">
                  <a:avLst>
                    <a:gd name="adj1" fmla="val -33116"/>
                    <a:gd name="adj2" fmla="val 71904"/>
                    <a:gd name="adj3" fmla="val 16667"/>
                  </a:avLst>
                </a:prstGeom>
                <a:noFill/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テキスト ボックス 27">
                  <a:extLst>
                    <a:ext uri="{FF2B5EF4-FFF2-40B4-BE49-F238E27FC236}">
                      <a16:creationId xmlns:a16="http://schemas.microsoft.com/office/drawing/2014/main" id="{B7255F3A-3474-AE99-11F5-D2F554E8F879}"/>
                    </a:ext>
                  </a:extLst>
                </p:cNvPr>
                <p:cNvSpPr txBox="1"/>
                <p:nvPr/>
              </p:nvSpPr>
              <p:spPr>
                <a:xfrm>
                  <a:off x="7354991" y="3432746"/>
                  <a:ext cx="1398140" cy="53588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HAPPY?</a:t>
                  </a:r>
                  <a:endParaRPr kumimoji="1" lang="ja-JP" altLang="en-US" sz="2400" b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5" name="グラフィックス 4" descr="男性 単色塗りつぶし">
                <a:extLst>
                  <a:ext uri="{FF2B5EF4-FFF2-40B4-BE49-F238E27FC236}">
                    <a16:creationId xmlns:a16="http://schemas.microsoft.com/office/drawing/2014/main" id="{319CFA99-7A5E-7430-4014-7BC3C94667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10126" y="4436797"/>
                <a:ext cx="1804276" cy="1804276"/>
              </a:xfrm>
              <a:prstGeom prst="rect">
                <a:avLst/>
              </a:prstGeom>
            </p:spPr>
          </p:pic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7BAD2BA0-98EA-BCD6-7D23-A3255BE2C2B0}"/>
                  </a:ext>
                </a:extLst>
              </p:cNvPr>
              <p:cNvGrpSpPr/>
              <p:nvPr/>
            </p:nvGrpSpPr>
            <p:grpSpPr>
              <a:xfrm>
                <a:off x="5207445" y="3039384"/>
                <a:ext cx="1816797" cy="1165818"/>
                <a:chOff x="5207445" y="3035780"/>
                <a:chExt cx="1816797" cy="1165818"/>
              </a:xfrm>
            </p:grpSpPr>
            <p:sp>
              <p:nvSpPr>
                <p:cNvPr id="17" name="角丸四角形吹き出し 16">
                  <a:extLst>
                    <a:ext uri="{FF2B5EF4-FFF2-40B4-BE49-F238E27FC236}">
                      <a16:creationId xmlns:a16="http://schemas.microsoft.com/office/drawing/2014/main" id="{6FAA6679-E59C-4C00-3D31-51FDF2D143D0}"/>
                    </a:ext>
                  </a:extLst>
                </p:cNvPr>
                <p:cNvSpPr/>
                <p:nvPr/>
              </p:nvSpPr>
              <p:spPr>
                <a:xfrm>
                  <a:off x="5207445" y="3035780"/>
                  <a:ext cx="1816797" cy="1165818"/>
                </a:xfrm>
                <a:prstGeom prst="wedgeRoundRectCallout">
                  <a:avLst>
                    <a:gd name="adj1" fmla="val 32701"/>
                    <a:gd name="adj2" fmla="val 73234"/>
                    <a:gd name="adj3" fmla="val 16667"/>
                  </a:avLst>
                </a:prstGeom>
                <a:noFill/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E8699D89-27EF-EE53-90E6-55DC2E372033}"/>
                    </a:ext>
                  </a:extLst>
                </p:cNvPr>
                <p:cNvSpPr txBox="1"/>
                <p:nvPr/>
              </p:nvSpPr>
              <p:spPr>
                <a:xfrm>
                  <a:off x="5637988" y="3387857"/>
                  <a:ext cx="955711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SAD?</a:t>
                  </a:r>
                  <a:endParaRPr kumimoji="1" lang="ja-JP" altLang="en-US" sz="2400" b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BE69CED-95CD-9D4A-FA38-19E2E23873D0}"/>
              </a:ext>
            </a:extLst>
          </p:cNvPr>
          <p:cNvSpPr/>
          <p:nvPr/>
        </p:nvSpPr>
        <p:spPr>
          <a:xfrm>
            <a:off x="0" y="102397"/>
            <a:ext cx="439521" cy="417564"/>
          </a:xfrm>
          <a:prstGeom prst="rect">
            <a:avLst/>
          </a:prstGeom>
          <a:solidFill>
            <a:srgbClr val="383F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rgbClr val="383F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414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1" y="-11986"/>
            <a:ext cx="799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rgbClr val="383F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AWS-</a:t>
            </a:r>
            <a:r>
              <a:rPr kumimoji="1" lang="ja-JP" altLang="en-US" sz="3600">
                <a:solidFill>
                  <a:srgbClr val="383F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第三者の整合性</a:t>
            </a:r>
            <a:endParaRPr kumimoji="1" lang="ja-JP" altLang="en-US" sz="3600" dirty="0">
              <a:solidFill>
                <a:srgbClr val="383F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3BDD126E-6FEC-5082-D0E6-EE6F30D62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141" y="625814"/>
            <a:ext cx="2729834" cy="3018111"/>
          </a:xfrm>
          <a:prstGeom prst="rect">
            <a:avLst/>
          </a:prstGeom>
        </p:spPr>
      </p:pic>
      <p:graphicFrame>
        <p:nvGraphicFramePr>
          <p:cNvPr id="11" name="表 12">
            <a:extLst>
              <a:ext uri="{FF2B5EF4-FFF2-40B4-BE49-F238E27FC236}">
                <a16:creationId xmlns:a16="http://schemas.microsoft.com/office/drawing/2014/main" id="{32582C77-F567-79B0-C14A-1C0070957C59}"/>
              </a:ext>
            </a:extLst>
          </p:cNvPr>
          <p:cNvGraphicFramePr>
            <a:graphicFrameLocks noGrp="1"/>
          </p:cNvGraphicFramePr>
          <p:nvPr/>
        </p:nvGraphicFramePr>
        <p:xfrm>
          <a:off x="302386" y="4584451"/>
          <a:ext cx="8539228" cy="19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984">
                  <a:extLst>
                    <a:ext uri="{9D8B030D-6E8A-4147-A177-3AD203B41FA5}">
                      <a16:colId xmlns:a16="http://schemas.microsoft.com/office/drawing/2014/main" val="3092709162"/>
                    </a:ext>
                  </a:extLst>
                </a:gridCol>
                <a:gridCol w="2149793">
                  <a:extLst>
                    <a:ext uri="{9D8B030D-6E8A-4147-A177-3AD203B41FA5}">
                      <a16:colId xmlns:a16="http://schemas.microsoft.com/office/drawing/2014/main" val="4031764588"/>
                    </a:ext>
                  </a:extLst>
                </a:gridCol>
                <a:gridCol w="557868">
                  <a:extLst>
                    <a:ext uri="{9D8B030D-6E8A-4147-A177-3AD203B41FA5}">
                      <a16:colId xmlns:a16="http://schemas.microsoft.com/office/drawing/2014/main" val="1254117659"/>
                    </a:ext>
                  </a:extLst>
                </a:gridCol>
                <a:gridCol w="2005810">
                  <a:extLst>
                    <a:ext uri="{9D8B030D-6E8A-4147-A177-3AD203B41FA5}">
                      <a16:colId xmlns:a16="http://schemas.microsoft.com/office/drawing/2014/main" val="3362911157"/>
                    </a:ext>
                  </a:extLst>
                </a:gridCol>
                <a:gridCol w="557868">
                  <a:extLst>
                    <a:ext uri="{9D8B030D-6E8A-4147-A177-3AD203B41FA5}">
                      <a16:colId xmlns:a16="http://schemas.microsoft.com/office/drawing/2014/main" val="2528485663"/>
                    </a:ext>
                  </a:extLst>
                </a:gridCol>
                <a:gridCol w="2378905">
                  <a:extLst>
                    <a:ext uri="{9D8B030D-6E8A-4147-A177-3AD203B41FA5}">
                      <a16:colId xmlns:a16="http://schemas.microsoft.com/office/drawing/2014/main" val="196655402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なし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鏡</a:t>
                      </a:r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kumimoji="1" lang="ja-JP" altLang="en-US" sz="1800" b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見本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鏡</a:t>
                      </a:r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</a:t>
                      </a:r>
                      <a:r>
                        <a:rPr kumimoji="1" lang="ja-JP" altLang="en-US" sz="1800" b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見本</a:t>
                      </a:r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kumimoji="1" lang="ja-JP" altLang="en-US" sz="1800" b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推測結果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29419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22151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HAPPY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CONFUSED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SURPRISED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881387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FEAR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ANGRY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SAD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025902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(7)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DISGUSTED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(8)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CALM</a:t>
                      </a:r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307397"/>
                  </a:ext>
                </a:extLst>
              </a:tr>
            </a:tbl>
          </a:graphicData>
        </a:graphic>
      </p:graphicFrame>
      <p:pic>
        <p:nvPicPr>
          <p:cNvPr id="13" name="図 12" descr="グラフ, 散布図&#10;&#10;自動的に生成された説明">
            <a:extLst>
              <a:ext uri="{FF2B5EF4-FFF2-40B4-BE49-F238E27FC236}">
                <a16:creationId xmlns:a16="http://schemas.microsoft.com/office/drawing/2014/main" id="{27C07F1A-AAEE-F526-F1BE-2266DFE321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7027" y="656810"/>
            <a:ext cx="2729834" cy="3018111"/>
          </a:xfrm>
          <a:prstGeom prst="rect">
            <a:avLst/>
          </a:prstGeom>
        </p:spPr>
      </p:pic>
      <p:pic>
        <p:nvPicPr>
          <p:cNvPr id="16" name="図 15" descr="グラフ, 散布図&#10;&#10;自動的に生成された説明">
            <a:extLst>
              <a:ext uri="{FF2B5EF4-FFF2-40B4-BE49-F238E27FC236}">
                <a16:creationId xmlns:a16="http://schemas.microsoft.com/office/drawing/2014/main" id="{5BC6F3F2-8232-D9EF-13C0-2F813B4D727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3101" y="641312"/>
            <a:ext cx="2817090" cy="3018111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2EDE935-20C6-01D0-74D9-381B55C6480B}"/>
              </a:ext>
            </a:extLst>
          </p:cNvPr>
          <p:cNvSpPr txBox="1"/>
          <p:nvPr/>
        </p:nvSpPr>
        <p:spPr>
          <a:xfrm>
            <a:off x="310717" y="421511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グラフ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E9374DC-5BAA-4818-6BC5-FCC7C68AB7BB}"/>
              </a:ext>
            </a:extLst>
          </p:cNvPr>
          <p:cNvSpPr txBox="1"/>
          <p:nvPr/>
        </p:nvSpPr>
        <p:spPr>
          <a:xfrm>
            <a:off x="374836" y="49960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感情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46732E5-F255-1D92-B64E-1EE57CD7A959}"/>
              </a:ext>
            </a:extLst>
          </p:cNvPr>
          <p:cNvSpPr txBox="1"/>
          <p:nvPr/>
        </p:nvSpPr>
        <p:spPr>
          <a:xfrm>
            <a:off x="2035727" y="4215119"/>
            <a:ext cx="277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※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縦軸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AWS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横軸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ヒト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8B1369A-A656-7D68-04C8-B1F198C7372F}"/>
              </a:ext>
            </a:extLst>
          </p:cNvPr>
          <p:cNvSpPr/>
          <p:nvPr/>
        </p:nvSpPr>
        <p:spPr>
          <a:xfrm>
            <a:off x="448044" y="3662881"/>
            <a:ext cx="2490100" cy="42072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正解率：</a:t>
            </a:r>
            <a:r>
              <a:rPr kumimoji="1"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26.4%</a:t>
            </a:r>
            <a:endParaRPr kumimoji="1" lang="ja-JP" altLang="en-US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6B95C30-4E69-3965-95F8-E56ECB7B85D9}"/>
              </a:ext>
            </a:extLst>
          </p:cNvPr>
          <p:cNvSpPr/>
          <p:nvPr/>
        </p:nvSpPr>
        <p:spPr>
          <a:xfrm>
            <a:off x="3241856" y="3662881"/>
            <a:ext cx="2490100" cy="42072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正解率：</a:t>
            </a:r>
            <a:r>
              <a:rPr kumimoji="1"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52.8%</a:t>
            </a:r>
            <a:endParaRPr kumimoji="1" lang="ja-JP" altLang="en-US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8D08CBF-E274-C8F9-EDDD-E308A4B3099B}"/>
              </a:ext>
            </a:extLst>
          </p:cNvPr>
          <p:cNvSpPr/>
          <p:nvPr/>
        </p:nvSpPr>
        <p:spPr>
          <a:xfrm>
            <a:off x="5975762" y="3662881"/>
            <a:ext cx="2490100" cy="42072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正解率：</a:t>
            </a:r>
            <a:r>
              <a:rPr kumimoji="1"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54.2%</a:t>
            </a:r>
            <a:endParaRPr kumimoji="1" lang="ja-JP" altLang="en-US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スライド番号プレースホルダー 24">
            <a:extLst>
              <a:ext uri="{FF2B5EF4-FFF2-40B4-BE49-F238E27FC236}">
                <a16:creationId xmlns:a16="http://schemas.microsoft.com/office/drawing/2014/main" id="{E7851554-ED40-396E-73E1-308FE9D65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26" name="図 25" descr="グラフ, 散布図&#10;&#10;自動的に生成された説明">
            <a:extLst>
              <a:ext uri="{FF2B5EF4-FFF2-40B4-BE49-F238E27FC236}">
                <a16:creationId xmlns:a16="http://schemas.microsoft.com/office/drawing/2014/main" id="{641F6AC3-510F-A1CD-B247-61F3ED67A11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8794" y="689865"/>
            <a:ext cx="763557" cy="2952000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17A78CED-0961-1640-0B51-1E6BD01EE495}"/>
              </a:ext>
            </a:extLst>
          </p:cNvPr>
          <p:cNvGrpSpPr/>
          <p:nvPr/>
        </p:nvGrpSpPr>
        <p:grpSpPr>
          <a:xfrm>
            <a:off x="510537" y="1038935"/>
            <a:ext cx="8240069" cy="4700128"/>
            <a:chOff x="510537" y="1038935"/>
            <a:chExt cx="8240069" cy="4700128"/>
          </a:xfrm>
        </p:grpSpPr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E74805F7-E590-8D87-D34B-942F72C48470}"/>
                </a:ext>
              </a:extLst>
            </p:cNvPr>
            <p:cNvGrpSpPr/>
            <p:nvPr/>
          </p:nvGrpSpPr>
          <p:grpSpPr>
            <a:xfrm>
              <a:off x="1139184" y="1599083"/>
              <a:ext cx="7611422" cy="4139980"/>
              <a:chOff x="1970059" y="2416618"/>
              <a:chExt cx="7611422" cy="4139980"/>
            </a:xfrm>
          </p:grpSpPr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D8941B15-ABA3-BD5D-7F3B-4CF3E2F73FA9}"/>
                  </a:ext>
                </a:extLst>
              </p:cNvPr>
              <p:cNvGrpSpPr/>
              <p:nvPr/>
            </p:nvGrpSpPr>
            <p:grpSpPr>
              <a:xfrm>
                <a:off x="6807132" y="2416618"/>
                <a:ext cx="2774349" cy="4139980"/>
                <a:chOff x="6807132" y="2416618"/>
                <a:chExt cx="2774349" cy="4139980"/>
              </a:xfrm>
            </p:grpSpPr>
            <p:sp>
              <p:nvSpPr>
                <p:cNvPr id="45" name="正方形/長方形 44">
                  <a:extLst>
                    <a:ext uri="{FF2B5EF4-FFF2-40B4-BE49-F238E27FC236}">
                      <a16:creationId xmlns:a16="http://schemas.microsoft.com/office/drawing/2014/main" id="{19CCFB40-3BED-C601-8CE4-FE6B4356C6B7}"/>
                    </a:ext>
                  </a:extLst>
                </p:cNvPr>
                <p:cNvSpPr/>
                <p:nvPr/>
              </p:nvSpPr>
              <p:spPr>
                <a:xfrm>
                  <a:off x="7501096" y="2416618"/>
                  <a:ext cx="261257" cy="2664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" name="正方形/長方形 45">
                  <a:extLst>
                    <a:ext uri="{FF2B5EF4-FFF2-40B4-BE49-F238E27FC236}">
                      <a16:creationId xmlns:a16="http://schemas.microsoft.com/office/drawing/2014/main" id="{773B4BA6-BFEF-BD64-8CB7-C00B8A83E042}"/>
                    </a:ext>
                  </a:extLst>
                </p:cNvPr>
                <p:cNvSpPr/>
                <p:nvPr/>
              </p:nvSpPr>
              <p:spPr>
                <a:xfrm>
                  <a:off x="6807132" y="6247454"/>
                  <a:ext cx="2774349" cy="309144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CF120191-0A80-9115-6811-829304787F9C}"/>
                  </a:ext>
                </a:extLst>
              </p:cNvPr>
              <p:cNvSpPr/>
              <p:nvPr/>
            </p:nvSpPr>
            <p:spPr>
              <a:xfrm>
                <a:off x="4775321" y="2429989"/>
                <a:ext cx="261257" cy="2664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C08995F2-13CE-EF79-509C-D9C2B68C3E61}"/>
                  </a:ext>
                </a:extLst>
              </p:cNvPr>
              <p:cNvSpPr/>
              <p:nvPr/>
            </p:nvSpPr>
            <p:spPr>
              <a:xfrm>
                <a:off x="1970059" y="2416618"/>
                <a:ext cx="261257" cy="2664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0720E20C-211B-65CB-775E-454D83B537ED}"/>
                </a:ext>
              </a:extLst>
            </p:cNvPr>
            <p:cNvGrpSpPr/>
            <p:nvPr/>
          </p:nvGrpSpPr>
          <p:grpSpPr>
            <a:xfrm>
              <a:off x="510537" y="1038935"/>
              <a:ext cx="5871152" cy="4699885"/>
              <a:chOff x="1891201" y="2416618"/>
              <a:chExt cx="5871152" cy="4699885"/>
            </a:xfrm>
          </p:grpSpPr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B7BA620E-6989-C9AB-A837-EDE07FC722C3}"/>
                  </a:ext>
                </a:extLst>
              </p:cNvPr>
              <p:cNvGrpSpPr/>
              <p:nvPr/>
            </p:nvGrpSpPr>
            <p:grpSpPr>
              <a:xfrm>
                <a:off x="1891201" y="2416618"/>
                <a:ext cx="5871152" cy="4699885"/>
                <a:chOff x="1891201" y="2416618"/>
                <a:chExt cx="5871152" cy="4699885"/>
              </a:xfrm>
            </p:grpSpPr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C7804B78-C6DF-1FB7-B08E-AB2DFED80260}"/>
                    </a:ext>
                  </a:extLst>
                </p:cNvPr>
                <p:cNvSpPr/>
                <p:nvPr/>
              </p:nvSpPr>
              <p:spPr>
                <a:xfrm>
                  <a:off x="7501096" y="2416618"/>
                  <a:ext cx="261257" cy="2664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1" name="正方形/長方形 40">
                  <a:extLst>
                    <a:ext uri="{FF2B5EF4-FFF2-40B4-BE49-F238E27FC236}">
                      <a16:creationId xmlns:a16="http://schemas.microsoft.com/office/drawing/2014/main" id="{64A7F3F8-A33A-BAC0-9635-7C8C90BBEDBC}"/>
                    </a:ext>
                  </a:extLst>
                </p:cNvPr>
                <p:cNvSpPr/>
                <p:nvPr/>
              </p:nvSpPr>
              <p:spPr>
                <a:xfrm>
                  <a:off x="1891201" y="6807359"/>
                  <a:ext cx="2774349" cy="309144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72AF0035-B320-B2F6-B7C9-0728B09CC54F}"/>
                  </a:ext>
                </a:extLst>
              </p:cNvPr>
              <p:cNvSpPr/>
              <p:nvPr/>
            </p:nvSpPr>
            <p:spPr>
              <a:xfrm>
                <a:off x="4775321" y="2429989"/>
                <a:ext cx="261257" cy="2664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BC5B8A54-936D-2A1F-52C8-20CB899C6F90}"/>
                  </a:ext>
                </a:extLst>
              </p:cNvPr>
              <p:cNvSpPr/>
              <p:nvPr/>
            </p:nvSpPr>
            <p:spPr>
              <a:xfrm>
                <a:off x="1970059" y="2416618"/>
                <a:ext cx="261257" cy="2664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D7B80BE6-C677-5F26-D16B-BAB2B2D73512}"/>
              </a:ext>
            </a:extLst>
          </p:cNvPr>
          <p:cNvGrpSpPr/>
          <p:nvPr/>
        </p:nvGrpSpPr>
        <p:grpSpPr>
          <a:xfrm>
            <a:off x="1970059" y="2416618"/>
            <a:ext cx="6780547" cy="4116988"/>
            <a:chOff x="1970059" y="2416618"/>
            <a:chExt cx="6780547" cy="4116988"/>
          </a:xfrm>
        </p:grpSpPr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A37AB227-4AB6-6E24-8F22-3E60E3D40582}"/>
                </a:ext>
              </a:extLst>
            </p:cNvPr>
            <p:cNvGrpSpPr/>
            <p:nvPr/>
          </p:nvGrpSpPr>
          <p:grpSpPr>
            <a:xfrm>
              <a:off x="1970059" y="2416618"/>
              <a:ext cx="6780547" cy="3721826"/>
              <a:chOff x="1970059" y="2416618"/>
              <a:chExt cx="6780547" cy="3721826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CEB8E165-16A9-B7C8-7D21-4B21A6D9D01D}"/>
                  </a:ext>
                </a:extLst>
              </p:cNvPr>
              <p:cNvGrpSpPr/>
              <p:nvPr/>
            </p:nvGrpSpPr>
            <p:grpSpPr>
              <a:xfrm>
                <a:off x="5976257" y="2416618"/>
                <a:ext cx="2774349" cy="3721826"/>
                <a:chOff x="5976257" y="2416618"/>
                <a:chExt cx="2774349" cy="3721826"/>
              </a:xfrm>
            </p:grpSpPr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D6F05029-D89D-BA09-CBF5-B95BB98B5B65}"/>
                    </a:ext>
                  </a:extLst>
                </p:cNvPr>
                <p:cNvSpPr/>
                <p:nvPr/>
              </p:nvSpPr>
              <p:spPr>
                <a:xfrm>
                  <a:off x="7487844" y="2416618"/>
                  <a:ext cx="261257" cy="2664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2EE1C5FA-EFFA-3137-09AD-A5A40259370E}"/>
                    </a:ext>
                  </a:extLst>
                </p:cNvPr>
                <p:cNvSpPr/>
                <p:nvPr/>
              </p:nvSpPr>
              <p:spPr>
                <a:xfrm>
                  <a:off x="5976257" y="5829300"/>
                  <a:ext cx="2774349" cy="309144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90F7B082-D90B-CA66-1D62-7CF52FD1AA7B}"/>
                  </a:ext>
                </a:extLst>
              </p:cNvPr>
              <p:cNvSpPr/>
              <p:nvPr/>
            </p:nvSpPr>
            <p:spPr>
              <a:xfrm>
                <a:off x="4759823" y="2429989"/>
                <a:ext cx="261257" cy="2664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A17A468E-9250-5A00-6915-3E9A217E3312}"/>
                  </a:ext>
                </a:extLst>
              </p:cNvPr>
              <p:cNvSpPr/>
              <p:nvPr/>
            </p:nvSpPr>
            <p:spPr>
              <a:xfrm>
                <a:off x="1970059" y="2416618"/>
                <a:ext cx="261257" cy="2664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22CF0D5-95FA-9F29-2E55-F9BAC7756CF2}"/>
                </a:ext>
              </a:extLst>
            </p:cNvPr>
            <p:cNvGrpSpPr/>
            <p:nvPr/>
          </p:nvGrpSpPr>
          <p:grpSpPr>
            <a:xfrm>
              <a:off x="2500655" y="2957214"/>
              <a:ext cx="5801798" cy="3576392"/>
              <a:chOff x="2500655" y="2957214"/>
              <a:chExt cx="5801798" cy="3576392"/>
            </a:xfrm>
          </p:grpSpPr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541C069B-0273-C858-2285-077CCCF75A97}"/>
                  </a:ext>
                </a:extLst>
              </p:cNvPr>
              <p:cNvSpPr/>
              <p:nvPr/>
            </p:nvSpPr>
            <p:spPr>
              <a:xfrm>
                <a:off x="2500655" y="2957214"/>
                <a:ext cx="261257" cy="2664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407E9515-8F48-FA28-F17B-33EF4B5AE48D}"/>
                  </a:ext>
                </a:extLst>
              </p:cNvPr>
              <p:cNvSpPr/>
              <p:nvPr/>
            </p:nvSpPr>
            <p:spPr>
              <a:xfrm>
                <a:off x="5306585" y="2972712"/>
                <a:ext cx="261257" cy="2664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3D43EDA6-3B70-B3DF-13EC-4D47B83D9491}"/>
                  </a:ext>
                </a:extLst>
              </p:cNvPr>
              <p:cNvSpPr/>
              <p:nvPr/>
            </p:nvSpPr>
            <p:spPr>
              <a:xfrm>
                <a:off x="8041196" y="2970150"/>
                <a:ext cx="261257" cy="2664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4425A0B3-39EC-1536-2E88-1D022FDEDA58}"/>
                  </a:ext>
                </a:extLst>
              </p:cNvPr>
              <p:cNvSpPr/>
              <p:nvPr/>
            </p:nvSpPr>
            <p:spPr>
              <a:xfrm>
                <a:off x="3422902" y="6224462"/>
                <a:ext cx="2553356" cy="30914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CC85D80-BDDF-7792-4964-39A66C54AA0B}"/>
              </a:ext>
            </a:extLst>
          </p:cNvPr>
          <p:cNvSpPr/>
          <p:nvPr/>
        </p:nvSpPr>
        <p:spPr>
          <a:xfrm>
            <a:off x="0" y="102397"/>
            <a:ext cx="439521" cy="417564"/>
          </a:xfrm>
          <a:prstGeom prst="rect">
            <a:avLst/>
          </a:prstGeom>
          <a:solidFill>
            <a:srgbClr val="383F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rgbClr val="383F52"/>
              </a:solidFill>
            </a:endParaRP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DC88C6EF-075F-2AAF-9CC2-EC5FCA666412}"/>
              </a:ext>
            </a:extLst>
          </p:cNvPr>
          <p:cNvSpPr/>
          <p:nvPr/>
        </p:nvSpPr>
        <p:spPr>
          <a:xfrm>
            <a:off x="0" y="685511"/>
            <a:ext cx="9144000" cy="5930762"/>
          </a:xfrm>
          <a:prstGeom prst="roundRect">
            <a:avLst>
              <a:gd name="adj" fmla="val 0"/>
            </a:avLst>
          </a:prstGeom>
          <a:solidFill>
            <a:srgbClr val="FFFFFF">
              <a:alpha val="85098"/>
            </a:srgb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06520BA1-CC77-7212-F8B7-B20AC0CB2921}"/>
              </a:ext>
            </a:extLst>
          </p:cNvPr>
          <p:cNvGrpSpPr/>
          <p:nvPr/>
        </p:nvGrpSpPr>
        <p:grpSpPr>
          <a:xfrm>
            <a:off x="589395" y="1630084"/>
            <a:ext cx="8021956" cy="3597833"/>
            <a:chOff x="561022" y="1673865"/>
            <a:chExt cx="8021956" cy="3597833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8A06BA5C-D5F5-9B45-4B1E-277116DA32CF}"/>
                </a:ext>
              </a:extLst>
            </p:cNvPr>
            <p:cNvGrpSpPr/>
            <p:nvPr/>
          </p:nvGrpSpPr>
          <p:grpSpPr>
            <a:xfrm>
              <a:off x="561022" y="1673865"/>
              <a:ext cx="8021956" cy="3597833"/>
              <a:chOff x="561022" y="1673865"/>
              <a:chExt cx="8021956" cy="3597833"/>
            </a:xfrm>
          </p:grpSpPr>
          <p:sp>
            <p:nvSpPr>
              <p:cNvPr id="29" name="角丸四角形 28">
                <a:extLst>
                  <a:ext uri="{FF2B5EF4-FFF2-40B4-BE49-F238E27FC236}">
                    <a16:creationId xmlns:a16="http://schemas.microsoft.com/office/drawing/2014/main" id="{85D60945-3374-A639-F505-4DDAC4CDF06B}"/>
                  </a:ext>
                </a:extLst>
              </p:cNvPr>
              <p:cNvSpPr/>
              <p:nvPr/>
            </p:nvSpPr>
            <p:spPr>
              <a:xfrm>
                <a:off x="561022" y="2301861"/>
                <a:ext cx="8021956" cy="2969837"/>
              </a:xfrm>
              <a:prstGeom prst="roundRect">
                <a:avLst>
                  <a:gd name="adj" fmla="val 0"/>
                </a:avLst>
              </a:prstGeom>
              <a:solidFill>
                <a:srgbClr val="FFE9E7"/>
              </a:solidFill>
              <a:ln w="38100"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自主練習することで，正解率が</a:t>
                </a:r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26.4%</a:t>
                </a:r>
                <a:r>
                  <a:rPr kumimoji="1" lang="ja-JP" altLang="en-US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上昇</a:t>
                </a:r>
                <a:endPara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400" noProof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フィードバックすることで，正解</a:t>
                </a:r>
                <a:r>
                  <a:rPr kumimoji="1" lang="ja-JP" altLang="en-US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率が</a:t>
                </a:r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27.8%</a:t>
                </a:r>
                <a:r>
                  <a:rPr kumimoji="1" lang="ja-JP" altLang="en-US" sz="2400" noProof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上昇</a:t>
                </a:r>
                <a:endParaRPr kumimoji="1" lang="en-US" altLang="ja-JP" sz="2400" noProof="0" dirty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600" b="1" i="0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3200" b="1" i="0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「</a:t>
                </a:r>
                <a:r>
                  <a:rPr kumimoji="1" lang="en-US" altLang="ja-JP" sz="3200" b="1" i="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AI</a:t>
                </a:r>
                <a:r>
                  <a:rPr kumimoji="1" lang="ja-JP" altLang="en-US" sz="3200" b="1" i="0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」と「人」の感情推定に</a:t>
                </a:r>
                <a:r>
                  <a:rPr kumimoji="1" lang="ja-JP" altLang="en-US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整合性を</a:t>
                </a:r>
                <a:r>
                  <a:rPr kumimoji="1" lang="ja-JP" altLang="en-US" sz="3200" b="1" i="0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確認</a:t>
                </a:r>
                <a:endParaRPr kumimoji="1" lang="en-US" altLang="ja-JP" sz="3200" b="1" i="0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3200" b="1" i="0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→</a:t>
                </a:r>
                <a:r>
                  <a:rPr kumimoji="1" lang="en-US" altLang="ja-JP" sz="3200" b="1" i="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 </a:t>
                </a:r>
                <a:r>
                  <a:rPr kumimoji="1" lang="ja-JP" altLang="en-US" sz="3200" b="1" i="0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推定結果をロボット制御に利用</a:t>
                </a:r>
                <a:endParaRPr kumimoji="1" lang="en-US" altLang="ja-JP" sz="3200" b="1" i="0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872D10F4-B6A9-60E3-D0E7-93FE1750B149}"/>
                  </a:ext>
                </a:extLst>
              </p:cNvPr>
              <p:cNvSpPr txBox="1"/>
              <p:nvPr/>
            </p:nvSpPr>
            <p:spPr>
              <a:xfrm>
                <a:off x="561022" y="1673865"/>
                <a:ext cx="8021956" cy="646331"/>
              </a:xfrm>
              <a:prstGeom prst="rect">
                <a:avLst/>
              </a:prstGeom>
              <a:gradFill flip="none" rotWithShape="1">
                <a:gsLst>
                  <a:gs pos="0">
                    <a:srgbClr val="FF4F4A"/>
                  </a:gs>
                  <a:gs pos="100000">
                    <a:srgbClr val="941100"/>
                  </a:gs>
                </a:gsLst>
                <a:lin ang="5400000" scaled="0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3600" b="1">
                    <a:solidFill>
                      <a:schemeClr val="bg1"/>
                    </a:solidFill>
                  </a:rPr>
                  <a:t>基礎実験</a:t>
                </a:r>
                <a:r>
                  <a:rPr kumimoji="1" lang="en-US" altLang="ja-JP" sz="3600" b="1" dirty="0">
                    <a:solidFill>
                      <a:schemeClr val="bg1"/>
                    </a:solidFill>
                  </a:rPr>
                  <a:t>2 </a:t>
                </a:r>
                <a:r>
                  <a:rPr kumimoji="1" lang="ja-JP" altLang="en-US" sz="3600" b="1">
                    <a:solidFill>
                      <a:schemeClr val="bg1"/>
                    </a:solidFill>
                  </a:rPr>
                  <a:t>まとめ</a:t>
                </a:r>
              </a:p>
            </p:txBody>
          </p:sp>
        </p:grpSp>
        <p:sp>
          <p:nvSpPr>
            <p:cNvPr id="28" name="三角形 27">
              <a:extLst>
                <a:ext uri="{FF2B5EF4-FFF2-40B4-BE49-F238E27FC236}">
                  <a16:creationId xmlns:a16="http://schemas.microsoft.com/office/drawing/2014/main" id="{4F8BF1D8-52DC-ABD4-1530-B2498C80333F}"/>
                </a:ext>
              </a:extLst>
            </p:cNvPr>
            <p:cNvSpPr/>
            <p:nvPr/>
          </p:nvSpPr>
          <p:spPr>
            <a:xfrm rot="10800000">
              <a:off x="3309891" y="3449901"/>
              <a:ext cx="2522812" cy="461665"/>
            </a:xfrm>
            <a:prstGeom prst="triangle">
              <a:avLst/>
            </a:prstGeom>
            <a:solidFill>
              <a:srgbClr val="FF7E79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421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855D677-5EAC-FF44-BBB6-691ABED9C80C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rgbClr val="383F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基礎実験</a:t>
            </a:r>
            <a:endParaRPr kumimoji="1" lang="ja-JP" altLang="en-US" sz="3600" dirty="0">
              <a:solidFill>
                <a:srgbClr val="383F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BAB68CE-EB01-4996-8DF0-F749E01B71F0}"/>
              </a:ext>
            </a:extLst>
          </p:cNvPr>
          <p:cNvSpPr/>
          <p:nvPr/>
        </p:nvSpPr>
        <p:spPr>
          <a:xfrm>
            <a:off x="0" y="102397"/>
            <a:ext cx="439521" cy="417564"/>
          </a:xfrm>
          <a:prstGeom prst="rect">
            <a:avLst/>
          </a:prstGeom>
          <a:solidFill>
            <a:srgbClr val="383F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rgbClr val="383F52"/>
              </a:solidFill>
            </a:endParaRPr>
          </a:p>
        </p:txBody>
      </p:sp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1E3B3204-4E5A-F777-DBD9-1FFAA6DF4BF1}"/>
              </a:ext>
            </a:extLst>
          </p:cNvPr>
          <p:cNvGrpSpPr/>
          <p:nvPr/>
        </p:nvGrpSpPr>
        <p:grpSpPr>
          <a:xfrm>
            <a:off x="378474" y="792560"/>
            <a:ext cx="8387053" cy="5950334"/>
            <a:chOff x="38220" y="792560"/>
            <a:chExt cx="8387053" cy="5950334"/>
          </a:xfrm>
        </p:grpSpPr>
        <p:grpSp>
          <p:nvGrpSpPr>
            <p:cNvPr id="88" name="グループ化 87">
              <a:extLst>
                <a:ext uri="{FF2B5EF4-FFF2-40B4-BE49-F238E27FC236}">
                  <a16:creationId xmlns:a16="http://schemas.microsoft.com/office/drawing/2014/main" id="{14925C22-70AC-24D1-9547-26F0F74B9D48}"/>
                </a:ext>
              </a:extLst>
            </p:cNvPr>
            <p:cNvGrpSpPr/>
            <p:nvPr/>
          </p:nvGrpSpPr>
          <p:grpSpPr>
            <a:xfrm>
              <a:off x="38220" y="792560"/>
              <a:ext cx="8259614" cy="5950334"/>
              <a:chOff x="53746" y="792560"/>
              <a:chExt cx="8259614" cy="5950334"/>
            </a:xfrm>
          </p:grpSpPr>
          <p:grpSp>
            <p:nvGrpSpPr>
              <p:cNvPr id="86" name="グループ化 85">
                <a:extLst>
                  <a:ext uri="{FF2B5EF4-FFF2-40B4-BE49-F238E27FC236}">
                    <a16:creationId xmlns:a16="http://schemas.microsoft.com/office/drawing/2014/main" id="{07BF43F5-2D4E-9DE2-F0D1-D802FF4B4818}"/>
                  </a:ext>
                </a:extLst>
              </p:cNvPr>
              <p:cNvGrpSpPr/>
              <p:nvPr/>
            </p:nvGrpSpPr>
            <p:grpSpPr>
              <a:xfrm>
                <a:off x="53747" y="792560"/>
                <a:ext cx="8259613" cy="2165278"/>
                <a:chOff x="53747" y="792560"/>
                <a:chExt cx="8259613" cy="2165278"/>
              </a:xfrm>
            </p:grpSpPr>
            <p:grpSp>
              <p:nvGrpSpPr>
                <p:cNvPr id="77" name="グループ化 76">
                  <a:extLst>
                    <a:ext uri="{FF2B5EF4-FFF2-40B4-BE49-F238E27FC236}">
                      <a16:creationId xmlns:a16="http://schemas.microsoft.com/office/drawing/2014/main" id="{C059DBB3-E324-4C39-8AFD-0DB7FB72362F}"/>
                    </a:ext>
                  </a:extLst>
                </p:cNvPr>
                <p:cNvGrpSpPr/>
                <p:nvPr/>
              </p:nvGrpSpPr>
              <p:grpSpPr>
                <a:xfrm>
                  <a:off x="53747" y="792560"/>
                  <a:ext cx="4247034" cy="2165278"/>
                  <a:chOff x="53747" y="792560"/>
                  <a:chExt cx="4247034" cy="2165278"/>
                </a:xfrm>
              </p:grpSpPr>
              <p:sp>
                <p:nvSpPr>
                  <p:cNvPr id="55" name="フリーフォーム 54">
                    <a:extLst>
                      <a:ext uri="{FF2B5EF4-FFF2-40B4-BE49-F238E27FC236}">
                        <a16:creationId xmlns:a16="http://schemas.microsoft.com/office/drawing/2014/main" id="{B913391C-5C87-C37A-29E1-E23D80544C6D}"/>
                      </a:ext>
                    </a:extLst>
                  </p:cNvPr>
                  <p:cNvSpPr/>
                  <p:nvPr/>
                </p:nvSpPr>
                <p:spPr>
                  <a:xfrm>
                    <a:off x="304381" y="792560"/>
                    <a:ext cx="3996400" cy="2165278"/>
                  </a:xfrm>
                  <a:custGeom>
                    <a:avLst/>
                    <a:gdLst>
                      <a:gd name="connsiteX0" fmla="*/ 0 w 3372105"/>
                      <a:gd name="connsiteY0" fmla="*/ 0 h 2165278"/>
                      <a:gd name="connsiteX1" fmla="*/ 24919 w 3372105"/>
                      <a:gd name="connsiteY1" fmla="*/ 0 h 2165278"/>
                      <a:gd name="connsiteX2" fmla="*/ 3347186 w 3372105"/>
                      <a:gd name="connsiteY2" fmla="*/ 0 h 2165278"/>
                      <a:gd name="connsiteX3" fmla="*/ 3372105 w 3372105"/>
                      <a:gd name="connsiteY3" fmla="*/ 0 h 2165278"/>
                      <a:gd name="connsiteX4" fmla="*/ 3372105 w 3372105"/>
                      <a:gd name="connsiteY4" fmla="*/ 1084804 h 2165278"/>
                      <a:gd name="connsiteX5" fmla="*/ 3372105 w 3372105"/>
                      <a:gd name="connsiteY5" fmla="*/ 1730764 h 2165278"/>
                      <a:gd name="connsiteX6" fmla="*/ 1686052 w 3372105"/>
                      <a:gd name="connsiteY6" fmla="*/ 2165278 h 2165278"/>
                      <a:gd name="connsiteX7" fmla="*/ 0 w 3372105"/>
                      <a:gd name="connsiteY7" fmla="*/ 1730764 h 2165278"/>
                      <a:gd name="connsiteX8" fmla="*/ 0 w 3372105"/>
                      <a:gd name="connsiteY8" fmla="*/ 1084804 h 216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372105" h="2165278">
                        <a:moveTo>
                          <a:pt x="0" y="0"/>
                        </a:moveTo>
                        <a:lnTo>
                          <a:pt x="24919" y="0"/>
                        </a:lnTo>
                        <a:lnTo>
                          <a:pt x="3347186" y="0"/>
                        </a:lnTo>
                        <a:lnTo>
                          <a:pt x="3372105" y="0"/>
                        </a:lnTo>
                        <a:lnTo>
                          <a:pt x="3372105" y="1084804"/>
                        </a:lnTo>
                        <a:lnTo>
                          <a:pt x="3372105" y="1730764"/>
                        </a:lnTo>
                        <a:lnTo>
                          <a:pt x="1686052" y="2165278"/>
                        </a:lnTo>
                        <a:lnTo>
                          <a:pt x="0" y="1730764"/>
                        </a:lnTo>
                        <a:lnTo>
                          <a:pt x="0" y="1084804"/>
                        </a:lnTo>
                        <a:close/>
                      </a:path>
                    </a:pathLst>
                  </a:custGeom>
                  <a:solidFill>
                    <a:srgbClr val="D6DCE6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ja-JP" alt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D0CECE"/>
                        </a:solidFill>
                        <a:effectLst/>
                        <a:uLnTx/>
                        <a:uFillTx/>
                        <a:latin typeface="Garamond" panose="02020404030301010803"/>
                        <a:ea typeface="ＭＳ Ｐゴシック" panose="020B0600070205080204" pitchFamily="34" charset="-128"/>
                        <a:cs typeface="+mn-cs"/>
                      </a:rPr>
                      <a:t>感情推定</a:t>
                    </a:r>
                    <a:r>
                      <a:rPr kumimoji="1" lang="en-US" altLang="ja-JP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0CECE"/>
                        </a:solidFill>
                        <a:effectLst/>
                        <a:uLnTx/>
                        <a:uFillTx/>
                        <a:latin typeface="Garamond" panose="02020404030301010803"/>
                        <a:ea typeface="ＭＳ Ｐゴシック" panose="020B0600070205080204" pitchFamily="34" charset="-128"/>
                        <a:cs typeface="+mn-cs"/>
                      </a:rPr>
                      <a:t> </a:t>
                    </a:r>
                    <a:r>
                      <a:rPr kumimoji="1" lang="ja-JP" alt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D0CECE"/>
                        </a:solidFill>
                        <a:effectLst/>
                        <a:uLnTx/>
                        <a:uFillTx/>
                        <a:latin typeface="Garamond" panose="02020404030301010803"/>
                        <a:ea typeface="ＭＳ Ｐゴシック" panose="020B0600070205080204" pitchFamily="34" charset="-128"/>
                        <a:cs typeface="+mn-cs"/>
                      </a:rPr>
                      <a:t>と</a:t>
                    </a:r>
                    <a:r>
                      <a:rPr kumimoji="1" lang="en-US" altLang="ja-JP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0CECE"/>
                        </a:solidFill>
                        <a:effectLst/>
                        <a:uLnTx/>
                        <a:uFillTx/>
                        <a:latin typeface="Garamond" panose="02020404030301010803"/>
                        <a:ea typeface="ＭＳ Ｐゴシック" panose="020B0600070205080204" pitchFamily="34" charset="-128"/>
                        <a:cs typeface="+mn-cs"/>
                      </a:rPr>
                      <a:t> </a:t>
                    </a:r>
                    <a:r>
                      <a:rPr kumimoji="1" lang="ja-JP" alt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D0CECE"/>
                        </a:solidFill>
                        <a:effectLst/>
                        <a:uLnTx/>
                        <a:uFillTx/>
                        <a:latin typeface="Garamond" panose="02020404030301010803"/>
                        <a:ea typeface="ＭＳ Ｐゴシック" panose="020B0600070205080204" pitchFamily="34" charset="-128"/>
                        <a:cs typeface="+mn-cs"/>
                      </a:rPr>
                      <a:t>練習効果</a:t>
                    </a:r>
                  </a:p>
                </p:txBody>
              </p:sp>
              <p:sp>
                <p:nvSpPr>
                  <p:cNvPr id="15" name="テキスト ボックス 14">
                    <a:extLst>
                      <a:ext uri="{FF2B5EF4-FFF2-40B4-BE49-F238E27FC236}">
                        <a16:creationId xmlns:a16="http://schemas.microsoft.com/office/drawing/2014/main" id="{C220F79C-6C9D-0922-BF70-B4A77C259168}"/>
                      </a:ext>
                    </a:extLst>
                  </p:cNvPr>
                  <p:cNvSpPr txBox="1"/>
                  <p:nvPr/>
                </p:nvSpPr>
                <p:spPr>
                  <a:xfrm>
                    <a:off x="53747" y="1613589"/>
                    <a:ext cx="554303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ja-JP" sz="2800" dirty="0">
                        <a:solidFill>
                          <a:srgbClr val="D0CECE"/>
                        </a:solidFill>
                      </a:rPr>
                      <a:t>01</a:t>
                    </a:r>
                    <a:endParaRPr kumimoji="1" lang="ja-JP" altLang="en-US" sz="2800">
                      <a:solidFill>
                        <a:srgbClr val="D0CECE"/>
                      </a:solidFill>
                    </a:endParaRPr>
                  </a:p>
                </p:txBody>
              </p:sp>
            </p:grpSp>
            <p:sp>
              <p:nvSpPr>
                <p:cNvPr id="81" name="テキスト ボックス 80">
                  <a:extLst>
                    <a:ext uri="{FF2B5EF4-FFF2-40B4-BE49-F238E27FC236}">
                      <a16:creationId xmlns:a16="http://schemas.microsoft.com/office/drawing/2014/main" id="{9E8DBC7C-4097-B7AD-FF90-43DF039999D0}"/>
                    </a:ext>
                  </a:extLst>
                </p:cNvPr>
                <p:cNvSpPr txBox="1"/>
                <p:nvPr/>
              </p:nvSpPr>
              <p:spPr>
                <a:xfrm>
                  <a:off x="4646972" y="1668201"/>
                  <a:ext cx="36663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000">
                      <a:solidFill>
                        <a:srgbClr val="D0CECE"/>
                      </a:solidFill>
                    </a:rPr>
                    <a:t>表情からの感情推定と練習効果</a:t>
                  </a:r>
                  <a:endParaRPr kumimoji="1" lang="ja-JP" altLang="en-US" sz="2000">
                    <a:solidFill>
                      <a:srgbClr val="D0CEC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6" name="グループ化 75">
                <a:extLst>
                  <a:ext uri="{FF2B5EF4-FFF2-40B4-BE49-F238E27FC236}">
                    <a16:creationId xmlns:a16="http://schemas.microsoft.com/office/drawing/2014/main" id="{61822E50-03F8-70A4-2A60-535FA7C75432}"/>
                  </a:ext>
                </a:extLst>
              </p:cNvPr>
              <p:cNvGrpSpPr/>
              <p:nvPr/>
            </p:nvGrpSpPr>
            <p:grpSpPr>
              <a:xfrm>
                <a:off x="53747" y="2678666"/>
                <a:ext cx="4247032" cy="2171700"/>
                <a:chOff x="53747" y="2652111"/>
                <a:chExt cx="4247032" cy="2171700"/>
              </a:xfrm>
            </p:grpSpPr>
            <p:sp>
              <p:nvSpPr>
                <p:cNvPr id="28" name="山形 27">
                  <a:extLst>
                    <a:ext uri="{FF2B5EF4-FFF2-40B4-BE49-F238E27FC236}">
                      <a16:creationId xmlns:a16="http://schemas.microsoft.com/office/drawing/2014/main" id="{DBA297AA-CBD6-59FE-DC2C-309BB7AECD84}"/>
                    </a:ext>
                  </a:extLst>
                </p:cNvPr>
                <p:cNvSpPr/>
                <p:nvPr/>
              </p:nvSpPr>
              <p:spPr>
                <a:xfrm rot="5400000">
                  <a:off x="1216730" y="1739761"/>
                  <a:ext cx="2171700" cy="3996399"/>
                </a:xfrm>
                <a:prstGeom prst="chevron">
                  <a:avLst>
                    <a:gd name="adj" fmla="val 20008"/>
                  </a:avLst>
                </a:prstGeom>
                <a:solidFill>
                  <a:srgbClr val="BBC7D9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en-US" sz="2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0CECE"/>
                      </a:solidFill>
                      <a:effectLst/>
                      <a:uLnTx/>
                      <a:uFillTx/>
                      <a:latin typeface="Garamond" panose="02020404030301010803"/>
                      <a:ea typeface="ＭＳ Ｐゴシック" panose="020B0600070205080204" pitchFamily="34" charset="-128"/>
                      <a:cs typeface="+mn-cs"/>
                    </a:rPr>
                    <a:t>感情推定</a:t>
                  </a:r>
                  <a:r>
                    <a:rPr kumimoji="1" lang="en-US" altLang="ja-JP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D0CECE"/>
                      </a:solidFill>
                      <a:effectLst/>
                      <a:uLnTx/>
                      <a:uFillTx/>
                      <a:latin typeface="Garamond" panose="02020404030301010803"/>
                      <a:ea typeface="ＭＳ Ｐゴシック" panose="020B0600070205080204" pitchFamily="34" charset="-128"/>
                      <a:cs typeface="+mn-cs"/>
                    </a:rPr>
                    <a:t> </a:t>
                  </a:r>
                  <a:r>
                    <a:rPr kumimoji="1" lang="ja-JP" alt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0CECE"/>
                      </a:solidFill>
                      <a:effectLst/>
                      <a:uLnTx/>
                      <a:uFillTx/>
                      <a:latin typeface="Garamond" panose="02020404030301010803"/>
                      <a:ea typeface="ＭＳ Ｐゴシック" panose="020B0600070205080204" pitchFamily="34" charset="-128"/>
                      <a:cs typeface="+mn-cs"/>
                    </a:rPr>
                    <a:t>の</a:t>
                  </a:r>
                  <a:r>
                    <a:rPr kumimoji="1" lang="en-US" altLang="ja-JP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D0CECE"/>
                      </a:solidFill>
                      <a:effectLst/>
                      <a:uLnTx/>
                      <a:uFillTx/>
                      <a:latin typeface="Garamond" panose="02020404030301010803"/>
                      <a:ea typeface="ＭＳ Ｐゴシック" panose="020B0600070205080204" pitchFamily="34" charset="-128"/>
                      <a:cs typeface="+mn-cs"/>
                    </a:rPr>
                    <a:t> </a:t>
                  </a:r>
                  <a:r>
                    <a:rPr kumimoji="1" lang="ja-JP" altLang="en-US" sz="2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0CECE"/>
                      </a:solidFill>
                      <a:effectLst/>
                      <a:uLnTx/>
                      <a:uFillTx/>
                      <a:latin typeface="Garamond" panose="02020404030301010803"/>
                      <a:ea typeface="ＭＳ Ｐゴシック" panose="020B0600070205080204" pitchFamily="34" charset="-128"/>
                      <a:cs typeface="+mn-cs"/>
                    </a:rPr>
                    <a:t>相関</a:t>
                  </a:r>
                </a:p>
              </p:txBody>
            </p:sp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0298FA93-1797-F2A8-9FC0-743821BF0770}"/>
                    </a:ext>
                  </a:extLst>
                </p:cNvPr>
                <p:cNvSpPr txBox="1"/>
                <p:nvPr/>
              </p:nvSpPr>
              <p:spPr>
                <a:xfrm>
                  <a:off x="53747" y="3476351"/>
                  <a:ext cx="55430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2800" dirty="0">
                      <a:solidFill>
                        <a:srgbClr val="D0CECE"/>
                      </a:solidFill>
                    </a:rPr>
                    <a:t>02</a:t>
                  </a:r>
                  <a:endParaRPr kumimoji="1" lang="ja-JP" altLang="en-US" sz="2800">
                    <a:solidFill>
                      <a:srgbClr val="D0CECE"/>
                    </a:solidFill>
                  </a:endParaRPr>
                </a:p>
              </p:txBody>
            </p:sp>
          </p:grpSp>
          <p:grpSp>
            <p:nvGrpSpPr>
              <p:cNvPr id="75" name="グループ化 74">
                <a:extLst>
                  <a:ext uri="{FF2B5EF4-FFF2-40B4-BE49-F238E27FC236}">
                    <a16:creationId xmlns:a16="http://schemas.microsoft.com/office/drawing/2014/main" id="{E3B6D992-03A3-2D77-5B61-BE3D45253058}"/>
                  </a:ext>
                </a:extLst>
              </p:cNvPr>
              <p:cNvGrpSpPr/>
              <p:nvPr/>
            </p:nvGrpSpPr>
            <p:grpSpPr>
              <a:xfrm>
                <a:off x="53746" y="4571194"/>
                <a:ext cx="4247033" cy="2171700"/>
                <a:chOff x="53746" y="4571194"/>
                <a:chExt cx="4247033" cy="2171700"/>
              </a:xfrm>
            </p:grpSpPr>
            <p:sp>
              <p:nvSpPr>
                <p:cNvPr id="29" name="山形 28">
                  <a:extLst>
                    <a:ext uri="{FF2B5EF4-FFF2-40B4-BE49-F238E27FC236}">
                      <a16:creationId xmlns:a16="http://schemas.microsoft.com/office/drawing/2014/main" id="{659F5FC9-552F-60F8-FCE4-EC9C6778C55E}"/>
                    </a:ext>
                  </a:extLst>
                </p:cNvPr>
                <p:cNvSpPr/>
                <p:nvPr/>
              </p:nvSpPr>
              <p:spPr>
                <a:xfrm rot="5400000">
                  <a:off x="1216730" y="3658844"/>
                  <a:ext cx="2171700" cy="3996399"/>
                </a:xfrm>
                <a:prstGeom prst="chevron">
                  <a:avLst>
                    <a:gd name="adj" fmla="val 20008"/>
                  </a:avLst>
                </a:prstGeom>
                <a:solidFill>
                  <a:srgbClr val="A1B4CC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kumimoji="1" lang="ja-JP" altLang="en-US" sz="2800">
                      <a:solidFill>
                        <a:schemeClr val="tx2">
                          <a:lumMod val="50000"/>
                        </a:schemeClr>
                      </a:solidFill>
                    </a:rPr>
                    <a:t>トレーニング</a:t>
                  </a:r>
                  <a:r>
                    <a:rPr kumimoji="1" lang="en-US" altLang="ja-JP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:r>
                    <a:rPr kumimoji="1" lang="ja-JP" altLang="en-US" sz="2000">
                      <a:solidFill>
                        <a:schemeClr val="tx2">
                          <a:lumMod val="50000"/>
                        </a:schemeClr>
                      </a:solidFill>
                    </a:rPr>
                    <a:t>の</a:t>
                  </a:r>
                  <a:r>
                    <a:rPr kumimoji="1" lang="en-US" altLang="ja-JP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:r>
                    <a:rPr kumimoji="1" lang="ja-JP" altLang="en-US" sz="2800">
                      <a:solidFill>
                        <a:schemeClr val="tx2">
                          <a:lumMod val="50000"/>
                        </a:schemeClr>
                      </a:solidFill>
                    </a:rPr>
                    <a:t>効果</a:t>
                  </a:r>
                </a:p>
              </p:txBody>
            </p:sp>
            <p:sp>
              <p:nvSpPr>
                <p:cNvPr id="17" name="テキスト ボックス 16">
                  <a:extLst>
                    <a:ext uri="{FF2B5EF4-FFF2-40B4-BE49-F238E27FC236}">
                      <a16:creationId xmlns:a16="http://schemas.microsoft.com/office/drawing/2014/main" id="{06927554-747E-DC2C-18FF-8917E6A3D1ED}"/>
                    </a:ext>
                  </a:extLst>
                </p:cNvPr>
                <p:cNvSpPr txBox="1"/>
                <p:nvPr/>
              </p:nvSpPr>
              <p:spPr>
                <a:xfrm>
                  <a:off x="53746" y="5395433"/>
                  <a:ext cx="55430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2800" dirty="0">
                      <a:solidFill>
                        <a:schemeClr val="tx2">
                          <a:lumMod val="50000"/>
                        </a:schemeClr>
                      </a:solidFill>
                    </a:rPr>
                    <a:t>03</a:t>
                  </a:r>
                  <a:endParaRPr kumimoji="1" lang="ja-JP" altLang="en-US" sz="280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C4533480-6D1D-A412-83EA-48A72E73DF84}"/>
                </a:ext>
              </a:extLst>
            </p:cNvPr>
            <p:cNvSpPr txBox="1"/>
            <p:nvPr/>
          </p:nvSpPr>
          <p:spPr>
            <a:xfrm>
              <a:off x="4504007" y="3570289"/>
              <a:ext cx="3921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rgbClr val="D0CECE"/>
                  </a:solidFill>
                </a:rPr>
                <a:t>「</a:t>
              </a:r>
              <a:r>
                <a:rPr kumimoji="1" lang="en-US" altLang="ja-JP" sz="2000" dirty="0">
                  <a:solidFill>
                    <a:srgbClr val="D0CECE"/>
                  </a:solidFill>
                </a:rPr>
                <a:t>AI</a:t>
              </a:r>
              <a:r>
                <a:rPr kumimoji="1" lang="ja-JP" altLang="en-US" sz="2000">
                  <a:solidFill>
                    <a:srgbClr val="D0CECE"/>
                  </a:solidFill>
                </a:rPr>
                <a:t>」と「人間」との感情推定の相関</a:t>
              </a:r>
              <a:endParaRPr kumimoji="1" lang="en-US" altLang="ja-JP" sz="2000" dirty="0">
                <a:solidFill>
                  <a:srgbClr val="D0CEC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テキスト ボックス 104">
              <a:extLst>
                <a:ext uri="{FF2B5EF4-FFF2-40B4-BE49-F238E27FC236}">
                  <a16:creationId xmlns:a16="http://schemas.microsoft.com/office/drawing/2014/main" id="{74920D6A-ACA2-E331-1AF4-E649B7D8A599}"/>
                </a:ext>
              </a:extLst>
            </p:cNvPr>
            <p:cNvSpPr txBox="1"/>
            <p:nvPr/>
          </p:nvSpPr>
          <p:spPr>
            <a:xfrm>
              <a:off x="4562517" y="5472377"/>
              <a:ext cx="38042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ロボットを用いたトレーニング効果</a:t>
              </a:r>
              <a:endParaRPr kumimoji="1" lang="en-US" altLang="ja-JP" sz="2000" dirty="0">
                <a:solidFill>
                  <a:srgbClr val="D0CEC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図 1">
            <a:extLst>
              <a:ext uri="{FF2B5EF4-FFF2-40B4-BE49-F238E27FC236}">
                <a16:creationId xmlns:a16="http://schemas.microsoft.com/office/drawing/2014/main" id="{3FBDFE8D-F71E-00EF-D966-EFE4FED4228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2523" y="3806864"/>
            <a:ext cx="3402526" cy="185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84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1B49409-8880-BE7D-BAF2-1AC0C136B55B}"/>
              </a:ext>
            </a:extLst>
          </p:cNvPr>
          <p:cNvSpPr txBox="1"/>
          <p:nvPr/>
        </p:nvSpPr>
        <p:spPr>
          <a:xfrm>
            <a:off x="1475427" y="746974"/>
            <a:ext cx="7668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トレーニングの表現力向上の効果と心理的な効果の検証</a:t>
            </a:r>
            <a:endParaRPr kumimoji="1" lang="en-US" altLang="ja-JP" sz="2400" dirty="0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2A404F05-C9BA-8332-25D0-3EAF6526427B}"/>
              </a:ext>
            </a:extLst>
          </p:cNvPr>
          <p:cNvSpPr/>
          <p:nvPr/>
        </p:nvSpPr>
        <p:spPr>
          <a:xfrm>
            <a:off x="310718" y="788673"/>
            <a:ext cx="102381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目的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2F53DE3-C39E-FF73-500C-322809A71A14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rgbClr val="383F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条件</a:t>
            </a:r>
            <a:endParaRPr kumimoji="1" lang="ja-JP" altLang="en-US" sz="3600" dirty="0">
              <a:solidFill>
                <a:srgbClr val="383F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4E50B7B-C246-F80D-728D-3CE77387C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A1A26E5-18FB-5E48-60A2-6F84FEBB42BE}"/>
              </a:ext>
            </a:extLst>
          </p:cNvPr>
          <p:cNvSpPr/>
          <p:nvPr/>
        </p:nvSpPr>
        <p:spPr>
          <a:xfrm>
            <a:off x="310718" y="1440157"/>
            <a:ext cx="102381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対象</a:t>
            </a:r>
            <a:endParaRPr kumimoji="1" lang="en-US" altLang="ja-JP" sz="24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62CD2AF-D0A9-117D-1DB1-4A69AC845105}"/>
              </a:ext>
            </a:extLst>
          </p:cNvPr>
          <p:cNvSpPr/>
          <p:nvPr/>
        </p:nvSpPr>
        <p:spPr>
          <a:xfrm>
            <a:off x="310718" y="2592134"/>
            <a:ext cx="102381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環境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C66B11F-E05A-EF4E-A4A7-138D0C567FFA}"/>
              </a:ext>
            </a:extLst>
          </p:cNvPr>
          <p:cNvSpPr txBox="1"/>
          <p:nvPr/>
        </p:nvSpPr>
        <p:spPr>
          <a:xfrm>
            <a:off x="1475427" y="1404212"/>
            <a:ext cx="6611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- 20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代男女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名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表情のみで感情を表現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指定される感情は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5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種類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× 2 </a:t>
            </a:r>
            <a:r>
              <a: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セット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図 5" descr="屋内, 人, テーブル, 座る が含まれている画像&#10;&#10;自動的に生成された説明">
            <a:extLst>
              <a:ext uri="{FF2B5EF4-FFF2-40B4-BE49-F238E27FC236}">
                <a16:creationId xmlns:a16="http://schemas.microsoft.com/office/drawing/2014/main" id="{2F20DF62-AA3C-F410-6A44-5FD802C903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1155" y="2961466"/>
            <a:ext cx="5501691" cy="3676402"/>
          </a:xfrm>
          <a:prstGeom prst="rect">
            <a:avLst/>
          </a:prstGeom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FF6242C9-3F5C-87D8-F114-56EE81DD0E08}"/>
              </a:ext>
            </a:extLst>
          </p:cNvPr>
          <p:cNvGrpSpPr/>
          <p:nvPr/>
        </p:nvGrpSpPr>
        <p:grpSpPr>
          <a:xfrm>
            <a:off x="1659609" y="2800113"/>
            <a:ext cx="5824783" cy="3955489"/>
            <a:chOff x="1475427" y="2800113"/>
            <a:chExt cx="5824783" cy="3955489"/>
          </a:xfrm>
        </p:grpSpPr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51E20750-3264-E1AC-8349-F5CA50E3CCA0}"/>
                </a:ext>
              </a:extLst>
            </p:cNvPr>
            <p:cNvSpPr/>
            <p:nvPr/>
          </p:nvSpPr>
          <p:spPr>
            <a:xfrm>
              <a:off x="1475427" y="2800113"/>
              <a:ext cx="5824783" cy="3955489"/>
            </a:xfrm>
            <a:custGeom>
              <a:avLst/>
              <a:gdLst>
                <a:gd name="connsiteX0" fmla="*/ 0 w 5824783"/>
                <a:gd name="connsiteY0" fmla="*/ 0 h 3955489"/>
                <a:gd name="connsiteX1" fmla="*/ 5824783 w 5824783"/>
                <a:gd name="connsiteY1" fmla="*/ 0 h 3955489"/>
                <a:gd name="connsiteX2" fmla="*/ 5824783 w 5824783"/>
                <a:gd name="connsiteY2" fmla="*/ 3955489 h 3955489"/>
                <a:gd name="connsiteX3" fmla="*/ 0 w 5824783"/>
                <a:gd name="connsiteY3" fmla="*/ 3955489 h 3955489"/>
                <a:gd name="connsiteX4" fmla="*/ 0 w 5824783"/>
                <a:gd name="connsiteY4" fmla="*/ 0 h 3955489"/>
                <a:gd name="connsiteX5" fmla="*/ 2686873 w 5824783"/>
                <a:gd name="connsiteY5" fmla="*/ 161352 h 3955489"/>
                <a:gd name="connsiteX6" fmla="*/ 2686873 w 5824783"/>
                <a:gd name="connsiteY6" fmla="*/ 1243703 h 3955489"/>
                <a:gd name="connsiteX7" fmla="*/ 4545362 w 5824783"/>
                <a:gd name="connsiteY7" fmla="*/ 1243703 h 3955489"/>
                <a:gd name="connsiteX8" fmla="*/ 4545362 w 5824783"/>
                <a:gd name="connsiteY8" fmla="*/ 161352 h 3955489"/>
                <a:gd name="connsiteX9" fmla="*/ 2686873 w 5824783"/>
                <a:gd name="connsiteY9" fmla="*/ 161352 h 3955489"/>
                <a:gd name="connsiteX10" fmla="*/ 135202 w 5824783"/>
                <a:gd name="connsiteY10" fmla="*/ 1378894 h 3955489"/>
                <a:gd name="connsiteX11" fmla="*/ 135202 w 5824783"/>
                <a:gd name="connsiteY11" fmla="*/ 3650021 h 3955489"/>
                <a:gd name="connsiteX12" fmla="*/ 1612157 w 5824783"/>
                <a:gd name="connsiteY12" fmla="*/ 3650021 h 3955489"/>
                <a:gd name="connsiteX13" fmla="*/ 1612157 w 5824783"/>
                <a:gd name="connsiteY13" fmla="*/ 1378894 h 3955489"/>
                <a:gd name="connsiteX14" fmla="*/ 135202 w 5824783"/>
                <a:gd name="connsiteY14" fmla="*/ 1378894 h 395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24783" h="3955489">
                  <a:moveTo>
                    <a:pt x="0" y="0"/>
                  </a:moveTo>
                  <a:lnTo>
                    <a:pt x="5824783" y="0"/>
                  </a:lnTo>
                  <a:lnTo>
                    <a:pt x="5824783" y="3955489"/>
                  </a:lnTo>
                  <a:lnTo>
                    <a:pt x="0" y="3955489"/>
                  </a:lnTo>
                  <a:lnTo>
                    <a:pt x="0" y="0"/>
                  </a:lnTo>
                  <a:close/>
                  <a:moveTo>
                    <a:pt x="2686873" y="161352"/>
                  </a:moveTo>
                  <a:lnTo>
                    <a:pt x="2686873" y="1243703"/>
                  </a:lnTo>
                  <a:lnTo>
                    <a:pt x="4545362" y="1243703"/>
                  </a:lnTo>
                  <a:lnTo>
                    <a:pt x="4545362" y="161352"/>
                  </a:lnTo>
                  <a:lnTo>
                    <a:pt x="2686873" y="161352"/>
                  </a:lnTo>
                  <a:close/>
                  <a:moveTo>
                    <a:pt x="135202" y="1378894"/>
                  </a:moveTo>
                  <a:lnTo>
                    <a:pt x="135202" y="3650021"/>
                  </a:lnTo>
                  <a:lnTo>
                    <a:pt x="1612157" y="3650021"/>
                  </a:lnTo>
                  <a:lnTo>
                    <a:pt x="1612157" y="1378894"/>
                  </a:lnTo>
                  <a:lnTo>
                    <a:pt x="135202" y="1378894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DE137EB-3E44-9656-B11D-976AD24DCB54}"/>
                </a:ext>
              </a:extLst>
            </p:cNvPr>
            <p:cNvSpPr/>
            <p:nvPr/>
          </p:nvSpPr>
          <p:spPr>
            <a:xfrm>
              <a:off x="4162300" y="2961465"/>
              <a:ext cx="1858489" cy="1082351"/>
            </a:xfrm>
            <a:custGeom>
              <a:avLst/>
              <a:gdLst>
                <a:gd name="connsiteX0" fmla="*/ 0 w 1858489"/>
                <a:gd name="connsiteY0" fmla="*/ 0 h 1082351"/>
                <a:gd name="connsiteX1" fmla="*/ 1858489 w 1858489"/>
                <a:gd name="connsiteY1" fmla="*/ 0 h 1082351"/>
                <a:gd name="connsiteX2" fmla="*/ 1858489 w 1858489"/>
                <a:gd name="connsiteY2" fmla="*/ 1082351 h 1082351"/>
                <a:gd name="connsiteX3" fmla="*/ 0 w 1858489"/>
                <a:gd name="connsiteY3" fmla="*/ 1082351 h 1082351"/>
                <a:gd name="connsiteX4" fmla="*/ 0 w 1858489"/>
                <a:gd name="connsiteY4" fmla="*/ 0 h 108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8489" h="1082351">
                  <a:moveTo>
                    <a:pt x="0" y="0"/>
                  </a:moveTo>
                  <a:lnTo>
                    <a:pt x="1858489" y="0"/>
                  </a:lnTo>
                  <a:lnTo>
                    <a:pt x="1858489" y="1082351"/>
                  </a:lnTo>
                  <a:lnTo>
                    <a:pt x="0" y="108235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3CB630F8-7708-55B2-6403-172E1282B04A}"/>
                </a:ext>
              </a:extLst>
            </p:cNvPr>
            <p:cNvSpPr/>
            <p:nvPr/>
          </p:nvSpPr>
          <p:spPr>
            <a:xfrm>
              <a:off x="1610629" y="4179007"/>
              <a:ext cx="1476955" cy="2271127"/>
            </a:xfrm>
            <a:custGeom>
              <a:avLst/>
              <a:gdLst>
                <a:gd name="connsiteX0" fmla="*/ 0 w 1476955"/>
                <a:gd name="connsiteY0" fmla="*/ 0 h 2271127"/>
                <a:gd name="connsiteX1" fmla="*/ 1476955 w 1476955"/>
                <a:gd name="connsiteY1" fmla="*/ 0 h 2271127"/>
                <a:gd name="connsiteX2" fmla="*/ 1476955 w 1476955"/>
                <a:gd name="connsiteY2" fmla="*/ 2271127 h 2271127"/>
                <a:gd name="connsiteX3" fmla="*/ 0 w 1476955"/>
                <a:gd name="connsiteY3" fmla="*/ 2271127 h 2271127"/>
                <a:gd name="connsiteX4" fmla="*/ 0 w 1476955"/>
                <a:gd name="connsiteY4" fmla="*/ 0 h 227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955" h="2271127">
                  <a:moveTo>
                    <a:pt x="0" y="0"/>
                  </a:moveTo>
                  <a:lnTo>
                    <a:pt x="1476955" y="0"/>
                  </a:lnTo>
                  <a:lnTo>
                    <a:pt x="1476955" y="2271127"/>
                  </a:lnTo>
                  <a:lnTo>
                    <a:pt x="0" y="227112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921603F-C2FB-A374-AA44-4C50CE513321}"/>
              </a:ext>
            </a:extLst>
          </p:cNvPr>
          <p:cNvSpPr/>
          <p:nvPr/>
        </p:nvSpPr>
        <p:spPr>
          <a:xfrm>
            <a:off x="0" y="102397"/>
            <a:ext cx="439521" cy="417564"/>
          </a:xfrm>
          <a:prstGeom prst="rect">
            <a:avLst/>
          </a:prstGeom>
          <a:solidFill>
            <a:srgbClr val="383F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rgbClr val="383F52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003F5B4-F355-C618-1B4A-96AE70AF615D}"/>
              </a:ext>
            </a:extLst>
          </p:cNvPr>
          <p:cNvSpPr txBox="1"/>
          <p:nvPr/>
        </p:nvSpPr>
        <p:spPr>
          <a:xfrm>
            <a:off x="5091544" y="5451319"/>
            <a:ext cx="1268296" cy="369332"/>
          </a:xfrm>
          <a:prstGeom prst="rect">
            <a:avLst/>
          </a:prstGeom>
          <a:solidFill>
            <a:srgbClr val="FFFFFF">
              <a:alpha val="70196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Rasberry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2A7A20C-715D-9165-7349-6E64AB5E91A9}"/>
              </a:ext>
            </a:extLst>
          </p:cNvPr>
          <p:cNvSpPr txBox="1"/>
          <p:nvPr/>
        </p:nvSpPr>
        <p:spPr>
          <a:xfrm>
            <a:off x="2209719" y="3017239"/>
            <a:ext cx="902812" cy="369332"/>
          </a:xfrm>
          <a:prstGeom prst="rect">
            <a:avLst/>
          </a:prstGeom>
          <a:solidFill>
            <a:srgbClr val="FFFFFF">
              <a:alpha val="70196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D787F2E-FE0D-CB60-457F-F9887A446A61}"/>
              </a:ext>
            </a:extLst>
          </p:cNvPr>
          <p:cNvSpPr txBox="1"/>
          <p:nvPr/>
        </p:nvSpPr>
        <p:spPr>
          <a:xfrm>
            <a:off x="4091267" y="4945238"/>
            <a:ext cx="979756" cy="369332"/>
          </a:xfrm>
          <a:prstGeom prst="rect">
            <a:avLst/>
          </a:prstGeom>
          <a:solidFill>
            <a:srgbClr val="FFFFFF">
              <a:alpha val="70196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DE13903-00E1-C82C-E08D-7A7DF95B7D19}"/>
              </a:ext>
            </a:extLst>
          </p:cNvPr>
          <p:cNvSpPr txBox="1"/>
          <p:nvPr/>
        </p:nvSpPr>
        <p:spPr>
          <a:xfrm>
            <a:off x="3335328" y="6080802"/>
            <a:ext cx="748923" cy="369332"/>
          </a:xfrm>
          <a:prstGeom prst="rect">
            <a:avLst/>
          </a:prstGeom>
          <a:solidFill>
            <a:srgbClr val="FFFFFF">
              <a:alpha val="70196"/>
            </a:srgb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</a:t>
            </a:r>
            <a:endParaRPr kumimoji="1" lang="ja-JP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E5A0501-3D02-F28B-7A28-6266C29B62DD}"/>
              </a:ext>
            </a:extLst>
          </p:cNvPr>
          <p:cNvSpPr txBox="1"/>
          <p:nvPr/>
        </p:nvSpPr>
        <p:spPr>
          <a:xfrm>
            <a:off x="6260254" y="2953154"/>
            <a:ext cx="941284" cy="369332"/>
          </a:xfrm>
          <a:prstGeom prst="rect">
            <a:avLst/>
          </a:prstGeom>
          <a:solidFill>
            <a:srgbClr val="FFFFFF">
              <a:alpha val="70196"/>
            </a:srgb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</a:t>
            </a:r>
            <a:endParaRPr kumimoji="1" lang="ja-JP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76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 8">
            <a:extLst>
              <a:ext uri="{FF2B5EF4-FFF2-40B4-BE49-F238E27FC236}">
                <a16:creationId xmlns:a16="http://schemas.microsoft.com/office/drawing/2014/main" id="{A9B6E8F3-62E8-E843-0A4B-9C5EF715F0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685567"/>
              </p:ext>
            </p:extLst>
          </p:nvPr>
        </p:nvGraphicFramePr>
        <p:xfrm>
          <a:off x="4911881" y="3880205"/>
          <a:ext cx="3962295" cy="2526145"/>
        </p:xfrm>
        <a:graphic>
          <a:graphicData uri="http://schemas.openxmlformats.org/drawingml/2006/table">
            <a:tbl>
              <a:tblPr firstRow="1" bandRow="1"/>
              <a:tblGrid>
                <a:gridCol w="408260">
                  <a:extLst>
                    <a:ext uri="{9D8B030D-6E8A-4147-A177-3AD203B41FA5}">
                      <a16:colId xmlns:a16="http://schemas.microsoft.com/office/drawing/2014/main" val="2796722203"/>
                    </a:ext>
                  </a:extLst>
                </a:gridCol>
                <a:gridCol w="1346225">
                  <a:extLst>
                    <a:ext uri="{9D8B030D-6E8A-4147-A177-3AD203B41FA5}">
                      <a16:colId xmlns:a16="http://schemas.microsoft.com/office/drawing/2014/main" val="3954284349"/>
                    </a:ext>
                  </a:extLst>
                </a:gridCol>
                <a:gridCol w="1290343">
                  <a:extLst>
                    <a:ext uri="{9D8B030D-6E8A-4147-A177-3AD203B41FA5}">
                      <a16:colId xmlns:a16="http://schemas.microsoft.com/office/drawing/2014/main" val="1770771207"/>
                    </a:ext>
                  </a:extLst>
                </a:gridCol>
                <a:gridCol w="917467">
                  <a:extLst>
                    <a:ext uri="{9D8B030D-6E8A-4147-A177-3AD203B41FA5}">
                      <a16:colId xmlns:a16="http://schemas.microsoft.com/office/drawing/2014/main" val="4043534626"/>
                    </a:ext>
                  </a:extLst>
                </a:gridCol>
              </a:tblGrid>
              <a:tr h="505229">
                <a:tc>
                  <a:txBody>
                    <a:bodyPr/>
                    <a:lstStyle/>
                    <a:p>
                      <a:pPr algn="ctr"/>
                      <a:endParaRPr lang="ja-JP" sz="2400" b="1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b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" altLang="ja-JP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Accuracy</a:t>
                      </a:r>
                      <a:endParaRPr kumimoji="1" lang="ja-JP" altLang="en-US" sz="20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" altLang="ja-JP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游ゴシック" panose="020B0400000000000000" pitchFamily="34" charset="-128"/>
                          <a:cs typeface="Times New Roman" panose="02020603050405020304" pitchFamily="18" charset="0"/>
                        </a:rPr>
                        <a:t>FLU</a:t>
                      </a:r>
                      <a:endParaRPr kumimoji="1" lang="ja-JP" altLang="en-US" sz="20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1027614"/>
                  </a:ext>
                </a:extLst>
              </a:tr>
              <a:tr h="505229">
                <a:tc>
                  <a:txBody>
                    <a:bodyPr/>
                    <a:lstStyle/>
                    <a:p>
                      <a:pPr algn="ctr" fontAlgn="ctr"/>
                      <a:endParaRPr lang="en" sz="2400" b="0" i="0" u="none" strike="noStrike" dirty="0">
                        <a:solidFill>
                          <a:srgbClr val="191919"/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(A)/Before</a:t>
                      </a:r>
                      <a:endParaRPr kumimoji="1" lang="ja-JP" altLang="en-US" sz="20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62.6%</a:t>
                      </a:r>
                      <a:endParaRPr kumimoji="1" lang="ja-JP" altLang="en-US" sz="20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>
                          <a:solidFill>
                            <a:srgbClr val="FF605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+1.4%</a:t>
                      </a:r>
                      <a:endParaRPr kumimoji="1" lang="ja-JP" altLang="en-US" sz="2000" b="0">
                        <a:solidFill>
                          <a:srgbClr val="FF605A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5899274"/>
                  </a:ext>
                </a:extLst>
              </a:tr>
              <a:tr h="505229">
                <a:tc>
                  <a:txBody>
                    <a:bodyPr/>
                    <a:lstStyle/>
                    <a:p>
                      <a:pPr algn="ctr" fontAlgn="ctr"/>
                      <a:endParaRPr lang="en" sz="2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(A)/After</a:t>
                      </a:r>
                      <a:endParaRPr kumimoji="1" lang="ja-JP" altLang="en-US" sz="20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64.0%</a:t>
                      </a:r>
                      <a:endParaRPr kumimoji="1" lang="ja-JP" altLang="en-US" sz="20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64.0%</a:t>
                      </a:r>
                      <a:endParaRPr kumimoji="1" lang="ja-JP" altLang="en-US" sz="20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145948"/>
                  </a:ext>
                </a:extLst>
              </a:tr>
              <a:tr h="505229">
                <a:tc>
                  <a:txBody>
                    <a:bodyPr/>
                    <a:lstStyle/>
                    <a:p>
                      <a:pPr algn="ctr" fontAlgn="ctr"/>
                      <a:endParaRPr lang="en" sz="2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(B)/Before</a:t>
                      </a:r>
                      <a:endParaRPr kumimoji="1" lang="ja-JP" altLang="en-US" sz="20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68.0%</a:t>
                      </a:r>
                      <a:endParaRPr kumimoji="1" lang="ja-JP" altLang="en-US" sz="20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>
                          <a:solidFill>
                            <a:srgbClr val="FF605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+9.0%</a:t>
                      </a:r>
                      <a:endParaRPr kumimoji="1" lang="ja-JP" altLang="en-US" sz="2000" b="0">
                        <a:solidFill>
                          <a:srgbClr val="FF605A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033329"/>
                  </a:ext>
                </a:extLst>
              </a:tr>
              <a:tr h="505229">
                <a:tc>
                  <a:txBody>
                    <a:bodyPr/>
                    <a:lstStyle/>
                    <a:p>
                      <a:pPr algn="ctr" fontAlgn="ctr"/>
                      <a:endParaRPr lang="en" sz="20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(B)/After</a:t>
                      </a:r>
                      <a:endParaRPr kumimoji="1" lang="ja-JP" altLang="en-US" sz="20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77.0%</a:t>
                      </a:r>
                      <a:endParaRPr kumimoji="1" lang="ja-JP" altLang="en-US" sz="20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20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351198"/>
                  </a:ext>
                </a:extLst>
              </a:tr>
            </a:tbl>
          </a:graphicData>
        </a:graphic>
      </p:graphicFrame>
      <p:sp>
        <p:nvSpPr>
          <p:cNvPr id="43" name="スライド番号プレースホルダー 42">
            <a:extLst>
              <a:ext uri="{FF2B5EF4-FFF2-40B4-BE49-F238E27FC236}">
                <a16:creationId xmlns:a16="http://schemas.microsoft.com/office/drawing/2014/main" id="{12EBA5CF-B915-AE49-BD1D-C465A89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8878" y="6421308"/>
            <a:ext cx="2943234" cy="510947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07BBD5F-FBDC-B09A-8F1B-176B846919B1}"/>
              </a:ext>
            </a:extLst>
          </p:cNvPr>
          <p:cNvSpPr/>
          <p:nvPr/>
        </p:nvSpPr>
        <p:spPr>
          <a:xfrm>
            <a:off x="0" y="104995"/>
            <a:ext cx="439521" cy="417564"/>
          </a:xfrm>
          <a:prstGeom prst="rect">
            <a:avLst/>
          </a:prstGeom>
          <a:solidFill>
            <a:srgbClr val="383F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rgbClr val="383F52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CD6E7D6-E84E-67DA-860E-FC1298D94275}"/>
              </a:ext>
            </a:extLst>
          </p:cNvPr>
          <p:cNvSpPr txBox="1"/>
          <p:nvPr/>
        </p:nvSpPr>
        <p:spPr>
          <a:xfrm>
            <a:off x="546022" y="-11986"/>
            <a:ext cx="7936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rgbClr val="383F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表現力向上の効果</a:t>
            </a:r>
            <a:endParaRPr kumimoji="1" lang="ja-JP" altLang="en-US" sz="3600" dirty="0">
              <a:solidFill>
                <a:srgbClr val="383F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0919BE32-952F-A905-824C-0A797DABF284}"/>
              </a:ext>
            </a:extLst>
          </p:cNvPr>
          <p:cNvPicPr>
            <a:picLocks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624" t="10994" r="9623" b="9936"/>
          <a:stretch/>
        </p:blipFill>
        <p:spPr>
          <a:xfrm>
            <a:off x="600517" y="3800794"/>
            <a:ext cx="4074242" cy="2400616"/>
          </a:xfrm>
          <a:prstGeom prst="rect">
            <a:avLst/>
          </a:prstGeom>
        </p:spPr>
      </p:pic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BDC77983-62C6-62AE-10D6-9B5BD9B53D88}"/>
              </a:ext>
            </a:extLst>
          </p:cNvPr>
          <p:cNvGrpSpPr/>
          <p:nvPr/>
        </p:nvGrpSpPr>
        <p:grpSpPr>
          <a:xfrm>
            <a:off x="805709" y="6209633"/>
            <a:ext cx="3762935" cy="307781"/>
            <a:chOff x="5122461" y="1873470"/>
            <a:chExt cx="3625841" cy="188968"/>
          </a:xfrm>
        </p:grpSpPr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F6DC277E-68E9-C7CB-FE53-1A536E7C2910}"/>
                </a:ext>
              </a:extLst>
            </p:cNvPr>
            <p:cNvSpPr txBox="1"/>
            <p:nvPr/>
          </p:nvSpPr>
          <p:spPr>
            <a:xfrm>
              <a:off x="5122461" y="1873470"/>
              <a:ext cx="674173" cy="188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Happy</a:t>
              </a:r>
              <a:endParaRPr lang="ja-JP" altLang="en-US" sz="1400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AD373B74-500C-6170-B90B-5E6F392798E9}"/>
                </a:ext>
              </a:extLst>
            </p:cNvPr>
            <p:cNvSpPr txBox="1"/>
            <p:nvPr/>
          </p:nvSpPr>
          <p:spPr>
            <a:xfrm>
              <a:off x="5862934" y="1873470"/>
              <a:ext cx="644392" cy="188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Angry</a:t>
              </a:r>
              <a:endParaRPr lang="ja-JP" altLang="en-US" sz="140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E7D43BD3-EC8D-EFBF-7990-CACA26898FC8}"/>
                </a:ext>
              </a:extLst>
            </p:cNvPr>
            <p:cNvSpPr txBox="1"/>
            <p:nvPr/>
          </p:nvSpPr>
          <p:spPr>
            <a:xfrm>
              <a:off x="6404469" y="1873470"/>
              <a:ext cx="1056827" cy="188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Surprised</a:t>
              </a:r>
              <a:endParaRPr lang="ja-JP" altLang="en-US" sz="1400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F124563D-0DB8-1B83-1294-800E07977827}"/>
                </a:ext>
              </a:extLst>
            </p:cNvPr>
            <p:cNvSpPr txBox="1"/>
            <p:nvPr/>
          </p:nvSpPr>
          <p:spPr>
            <a:xfrm>
              <a:off x="7394679" y="1873472"/>
              <a:ext cx="532849" cy="188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Sad</a:t>
              </a:r>
              <a:endParaRPr lang="ja-JP" altLang="en-US" sz="1400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82B8CEB2-0582-13DA-7304-184786FC04CE}"/>
                </a:ext>
              </a:extLst>
            </p:cNvPr>
            <p:cNvSpPr txBox="1"/>
            <p:nvPr/>
          </p:nvSpPr>
          <p:spPr>
            <a:xfrm>
              <a:off x="8026771" y="1873471"/>
              <a:ext cx="721531" cy="188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Calm</a:t>
              </a:r>
              <a:endParaRPr lang="ja-JP" altLang="en-US" sz="1400"/>
            </a:p>
          </p:txBody>
        </p: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CB0F2FF0-F493-935F-D084-C1F39857728B}"/>
              </a:ext>
            </a:extLst>
          </p:cNvPr>
          <p:cNvGrpSpPr/>
          <p:nvPr/>
        </p:nvGrpSpPr>
        <p:grpSpPr>
          <a:xfrm>
            <a:off x="57569" y="3685714"/>
            <a:ext cx="596269" cy="2670201"/>
            <a:chOff x="306044" y="4168350"/>
            <a:chExt cx="596269" cy="2204026"/>
          </a:xfrm>
        </p:grpSpPr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B36CC4B3-6735-6995-F046-853538B92F89}"/>
                </a:ext>
              </a:extLst>
            </p:cNvPr>
            <p:cNvSpPr txBox="1"/>
            <p:nvPr/>
          </p:nvSpPr>
          <p:spPr>
            <a:xfrm>
              <a:off x="311627" y="4168350"/>
              <a:ext cx="590686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12746F97-1908-E396-FA13-02E14129F963}"/>
                </a:ext>
              </a:extLst>
            </p:cNvPr>
            <p:cNvSpPr txBox="1"/>
            <p:nvPr/>
          </p:nvSpPr>
          <p:spPr>
            <a:xfrm>
              <a:off x="306044" y="5085698"/>
              <a:ext cx="590687" cy="369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</a:t>
              </a: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94CCE64A-E907-070A-5F29-22E324940FCC}"/>
                </a:ext>
              </a:extLst>
            </p:cNvPr>
            <p:cNvSpPr txBox="1"/>
            <p:nvPr/>
          </p:nvSpPr>
          <p:spPr>
            <a:xfrm>
              <a:off x="306044" y="6003045"/>
              <a:ext cx="590687" cy="369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0D7CAA7E-FB6F-607D-9FF5-E22BDCE3E884}"/>
              </a:ext>
            </a:extLst>
          </p:cNvPr>
          <p:cNvGrpSpPr/>
          <p:nvPr/>
        </p:nvGrpSpPr>
        <p:grpSpPr>
          <a:xfrm>
            <a:off x="372484" y="1101343"/>
            <a:ext cx="2032520" cy="2031101"/>
            <a:chOff x="689736" y="888606"/>
            <a:chExt cx="2032520" cy="2031101"/>
          </a:xfrm>
        </p:grpSpPr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B5329FA3-6300-FF73-4570-AC7AF276EEC3}"/>
                </a:ext>
              </a:extLst>
            </p:cNvPr>
            <p:cNvGrpSpPr/>
            <p:nvPr/>
          </p:nvGrpSpPr>
          <p:grpSpPr>
            <a:xfrm>
              <a:off x="689736" y="888606"/>
              <a:ext cx="2032520" cy="2031101"/>
              <a:chOff x="3185262" y="194678"/>
              <a:chExt cx="2032520" cy="2524736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AF82C4D9-6074-77BC-2CF3-2F09F8E2947F}"/>
                  </a:ext>
                </a:extLst>
              </p:cNvPr>
              <p:cNvGrpSpPr/>
              <p:nvPr/>
            </p:nvGrpSpPr>
            <p:grpSpPr>
              <a:xfrm>
                <a:off x="3185262" y="194678"/>
                <a:ext cx="2032520" cy="1814382"/>
                <a:chOff x="3391661" y="1349370"/>
                <a:chExt cx="2032520" cy="1814382"/>
              </a:xfrm>
            </p:grpSpPr>
            <p:sp>
              <p:nvSpPr>
                <p:cNvPr id="63" name="角丸四角形 62">
                  <a:extLst>
                    <a:ext uri="{FF2B5EF4-FFF2-40B4-BE49-F238E27FC236}">
                      <a16:creationId xmlns:a16="http://schemas.microsoft.com/office/drawing/2014/main" id="{718046D1-4C79-4F0B-DCD9-CF70149AE3D9}"/>
                    </a:ext>
                  </a:extLst>
                </p:cNvPr>
                <p:cNvSpPr/>
                <p:nvPr/>
              </p:nvSpPr>
              <p:spPr>
                <a:xfrm>
                  <a:off x="3391661" y="1349370"/>
                  <a:ext cx="2032520" cy="599108"/>
                </a:xfrm>
                <a:prstGeom prst="roundRect">
                  <a:avLst>
                    <a:gd name="adj" fmla="val 7469"/>
                  </a:avLst>
                </a:prstGeom>
                <a:noFill/>
                <a:ln w="285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ja-JP" altLang="en-US" sz="2400">
                      <a:solidFill>
                        <a:srgbClr val="383F5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事前調査</a:t>
                  </a:r>
                  <a:endParaRPr kumimoji="1" lang="en-US" altLang="ja-JP" sz="2400" dirty="0">
                    <a:solidFill>
                      <a:srgbClr val="383F5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2" name="下矢印 191">
                  <a:extLst>
                    <a:ext uri="{FF2B5EF4-FFF2-40B4-BE49-F238E27FC236}">
                      <a16:creationId xmlns:a16="http://schemas.microsoft.com/office/drawing/2014/main" id="{75C41C40-429E-95A1-2471-632C205128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190330" y="3025046"/>
                  <a:ext cx="435183" cy="138706"/>
                </a:xfrm>
                <a:prstGeom prst="downArrow">
                  <a:avLst>
                    <a:gd name="adj1" fmla="val 50000"/>
                    <a:gd name="adj2" fmla="val 10000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/>
                </a:p>
              </p:txBody>
            </p:sp>
          </p:grpSp>
          <p:sp>
            <p:nvSpPr>
              <p:cNvPr id="48" name="角丸四角形 47">
                <a:extLst>
                  <a:ext uri="{FF2B5EF4-FFF2-40B4-BE49-F238E27FC236}">
                    <a16:creationId xmlns:a16="http://schemas.microsoft.com/office/drawing/2014/main" id="{6AC28CAC-DB63-1E2F-87DD-76583CCEA5A3}"/>
                  </a:ext>
                </a:extLst>
              </p:cNvPr>
              <p:cNvSpPr/>
              <p:nvPr/>
            </p:nvSpPr>
            <p:spPr>
              <a:xfrm>
                <a:off x="3185262" y="1154988"/>
                <a:ext cx="2032520" cy="604117"/>
              </a:xfrm>
              <a:prstGeom prst="roundRect">
                <a:avLst>
                  <a:gd name="adj" fmla="val 7469"/>
                </a:avLst>
              </a:prstGeom>
              <a:noFill/>
              <a:ln w="285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>
                    <a:solidFill>
                      <a:srgbClr val="383F5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トレーニング</a:t>
                </a:r>
                <a:endParaRPr kumimoji="1" lang="en-US" altLang="ja-JP" sz="2400" dirty="0">
                  <a:solidFill>
                    <a:srgbClr val="383F5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角丸四角形 48">
                <a:extLst>
                  <a:ext uri="{FF2B5EF4-FFF2-40B4-BE49-F238E27FC236}">
                    <a16:creationId xmlns:a16="http://schemas.microsoft.com/office/drawing/2014/main" id="{1DE6EDE5-56C5-0A66-21D8-0ACCCB4C1163}"/>
                  </a:ext>
                </a:extLst>
              </p:cNvPr>
              <p:cNvSpPr/>
              <p:nvPr/>
            </p:nvSpPr>
            <p:spPr>
              <a:xfrm>
                <a:off x="3185262" y="2120306"/>
                <a:ext cx="2032520" cy="599108"/>
              </a:xfrm>
              <a:prstGeom prst="roundRect">
                <a:avLst>
                  <a:gd name="adj" fmla="val 7469"/>
                </a:avLst>
              </a:prstGeom>
              <a:noFill/>
              <a:ln w="285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>
                    <a:solidFill>
                      <a:srgbClr val="383F5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事後調査</a:t>
                </a:r>
                <a:endParaRPr kumimoji="1" lang="en-US" altLang="ja-JP" sz="2400" dirty="0">
                  <a:solidFill>
                    <a:srgbClr val="383F5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6" name="下矢印 45">
              <a:extLst>
                <a:ext uri="{FF2B5EF4-FFF2-40B4-BE49-F238E27FC236}">
                  <a16:creationId xmlns:a16="http://schemas.microsoft.com/office/drawing/2014/main" id="{8C53F0FD-FC39-FBB4-9076-3B5BA3F23751}"/>
                </a:ext>
              </a:extLst>
            </p:cNvPr>
            <p:cNvSpPr>
              <a:spLocks/>
            </p:cNvSpPr>
            <p:nvPr/>
          </p:nvSpPr>
          <p:spPr>
            <a:xfrm>
              <a:off x="1488405" y="1460074"/>
              <a:ext cx="435183" cy="111586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</p:grpSp>
      <p:grpSp>
        <p:nvGrpSpPr>
          <p:cNvPr id="193" name="グループ化 192">
            <a:extLst>
              <a:ext uri="{FF2B5EF4-FFF2-40B4-BE49-F238E27FC236}">
                <a16:creationId xmlns:a16="http://schemas.microsoft.com/office/drawing/2014/main" id="{2FC97076-A220-6F16-4638-EEF098AF3B4A}"/>
              </a:ext>
            </a:extLst>
          </p:cNvPr>
          <p:cNvGrpSpPr/>
          <p:nvPr/>
        </p:nvGrpSpPr>
        <p:grpSpPr>
          <a:xfrm>
            <a:off x="86676" y="615676"/>
            <a:ext cx="2604137" cy="2621782"/>
            <a:chOff x="157016" y="532078"/>
            <a:chExt cx="2604137" cy="2621782"/>
          </a:xfrm>
        </p:grpSpPr>
        <p:sp>
          <p:nvSpPr>
            <p:cNvPr id="194" name="テキスト ボックス 193">
              <a:extLst>
                <a:ext uri="{FF2B5EF4-FFF2-40B4-BE49-F238E27FC236}">
                  <a16:creationId xmlns:a16="http://schemas.microsoft.com/office/drawing/2014/main" id="{85E72172-F7B9-C3A5-7AFC-27078DBD1AF4}"/>
                </a:ext>
              </a:extLst>
            </p:cNvPr>
            <p:cNvSpPr txBox="1"/>
            <p:nvPr/>
          </p:nvSpPr>
          <p:spPr>
            <a:xfrm>
              <a:off x="157016" y="532078"/>
              <a:ext cx="804284" cy="369332"/>
            </a:xfrm>
            <a:prstGeom prst="rect">
              <a:avLst/>
            </a:prstGeom>
            <a:solidFill>
              <a:srgbClr val="383F52"/>
            </a:solidFill>
            <a:ln w="28575">
              <a:solidFill>
                <a:srgbClr val="383F5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>
                  <a:solidFill>
                    <a:schemeClr val="bg1"/>
                  </a:solidFill>
                </a:rPr>
                <a:t>手順</a:t>
              </a:r>
            </a:p>
          </p:txBody>
        </p:sp>
        <p:sp>
          <p:nvSpPr>
            <p:cNvPr id="195" name="正方形/長方形 194">
              <a:extLst>
                <a:ext uri="{FF2B5EF4-FFF2-40B4-BE49-F238E27FC236}">
                  <a16:creationId xmlns:a16="http://schemas.microsoft.com/office/drawing/2014/main" id="{FDB06C80-314E-2044-22F9-67D9291C32A4}"/>
                </a:ext>
              </a:extLst>
            </p:cNvPr>
            <p:cNvSpPr/>
            <p:nvPr/>
          </p:nvSpPr>
          <p:spPr>
            <a:xfrm>
              <a:off x="157017" y="910017"/>
              <a:ext cx="2604136" cy="2243843"/>
            </a:xfrm>
            <a:prstGeom prst="rect">
              <a:avLst/>
            </a:prstGeom>
            <a:noFill/>
            <a:ln w="28575">
              <a:solidFill>
                <a:srgbClr val="383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CEC1A377-E2F9-8996-B7D0-400BE123B2EF}"/>
              </a:ext>
            </a:extLst>
          </p:cNvPr>
          <p:cNvGrpSpPr/>
          <p:nvPr/>
        </p:nvGrpSpPr>
        <p:grpSpPr>
          <a:xfrm>
            <a:off x="2979877" y="620272"/>
            <a:ext cx="6077445" cy="2617186"/>
            <a:chOff x="88945" y="830746"/>
            <a:chExt cx="6077445" cy="2617186"/>
          </a:xfrm>
        </p:grpSpPr>
        <p:sp>
          <p:nvSpPr>
            <p:cNvPr id="204" name="テキスト ボックス 203">
              <a:extLst>
                <a:ext uri="{FF2B5EF4-FFF2-40B4-BE49-F238E27FC236}">
                  <a16:creationId xmlns:a16="http://schemas.microsoft.com/office/drawing/2014/main" id="{6C4711E9-4F51-6E25-76EC-8CBF360D3821}"/>
                </a:ext>
              </a:extLst>
            </p:cNvPr>
            <p:cNvSpPr txBox="1"/>
            <p:nvPr/>
          </p:nvSpPr>
          <p:spPr>
            <a:xfrm>
              <a:off x="88945" y="830746"/>
              <a:ext cx="1107996" cy="369332"/>
            </a:xfrm>
            <a:prstGeom prst="rect">
              <a:avLst/>
            </a:prstGeom>
            <a:solidFill>
              <a:srgbClr val="383F52"/>
            </a:solidFill>
            <a:ln w="28575">
              <a:solidFill>
                <a:srgbClr val="383F5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>
                  <a:solidFill>
                    <a:schemeClr val="bg1"/>
                  </a:solidFill>
                </a:rPr>
                <a:t>実験風景</a:t>
              </a:r>
            </a:p>
          </p:txBody>
        </p:sp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26B2ED09-C956-4D6B-AB51-504255401254}"/>
                </a:ext>
              </a:extLst>
            </p:cNvPr>
            <p:cNvSpPr/>
            <p:nvPr/>
          </p:nvSpPr>
          <p:spPr>
            <a:xfrm>
              <a:off x="88945" y="1204089"/>
              <a:ext cx="6077445" cy="2243843"/>
            </a:xfrm>
            <a:prstGeom prst="rect">
              <a:avLst/>
            </a:prstGeom>
            <a:noFill/>
            <a:ln w="28575">
              <a:solidFill>
                <a:srgbClr val="383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8A3B7FC2-0E28-F349-E94D-EE071E8DD0F6}"/>
              </a:ext>
            </a:extLst>
          </p:cNvPr>
          <p:cNvGrpSpPr/>
          <p:nvPr/>
        </p:nvGrpSpPr>
        <p:grpSpPr>
          <a:xfrm>
            <a:off x="3493232" y="1091420"/>
            <a:ext cx="5050734" cy="2128198"/>
            <a:chOff x="3504396" y="1091420"/>
            <a:chExt cx="5050734" cy="2128198"/>
          </a:xfrm>
        </p:grpSpPr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997DAABF-DC7E-C1E9-9B9E-6C504728F46C}"/>
                </a:ext>
              </a:extLst>
            </p:cNvPr>
            <p:cNvGrpSpPr/>
            <p:nvPr/>
          </p:nvGrpSpPr>
          <p:grpSpPr>
            <a:xfrm>
              <a:off x="3504396" y="1091420"/>
              <a:ext cx="2233441" cy="2128198"/>
              <a:chOff x="3266605" y="1074808"/>
              <a:chExt cx="2233441" cy="2128198"/>
            </a:xfrm>
          </p:grpSpPr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2D97B866-9BF4-431C-0A59-09C7824A430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66605" y="1074808"/>
                <a:ext cx="2233441" cy="1728000"/>
                <a:chOff x="-108286" y="2489669"/>
                <a:chExt cx="4059636" cy="3140916"/>
              </a:xfrm>
            </p:grpSpPr>
            <p:pic>
              <p:nvPicPr>
                <p:cNvPr id="13" name="図 12" descr="ノートパソコンで作業をしている男性&#10;&#10;中程度の精度で自動的に生成された説明">
                  <a:extLst>
                    <a:ext uri="{FF2B5EF4-FFF2-40B4-BE49-F238E27FC236}">
                      <a16:creationId xmlns:a16="http://schemas.microsoft.com/office/drawing/2014/main" id="{6AEFD761-A854-46A7-0316-6709551C8B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-108286" y="2489669"/>
                  <a:ext cx="4059636" cy="3140916"/>
                </a:xfrm>
                <a:prstGeom prst="rect">
                  <a:avLst/>
                </a:prstGeom>
                <a:ln w="28575">
                  <a:noFill/>
                </a:ln>
              </p:spPr>
            </p:pic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BEC602F1-3441-F71C-7487-45CF87F24791}"/>
                    </a:ext>
                  </a:extLst>
                </p:cNvPr>
                <p:cNvSpPr txBox="1"/>
                <p:nvPr/>
              </p:nvSpPr>
              <p:spPr>
                <a:xfrm>
                  <a:off x="1134624" y="4902018"/>
                  <a:ext cx="1602451" cy="671320"/>
                </a:xfrm>
                <a:prstGeom prst="rect">
                  <a:avLst/>
                </a:prstGeom>
                <a:solidFill>
                  <a:srgbClr val="FFFFFF">
                    <a:alpha val="70196"/>
                  </a:srgbClr>
                </a:solidFill>
                <a:ln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Mirror</a:t>
                  </a:r>
                  <a:endParaRPr kumimoji="1" lang="ja-JP" altLang="en-US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BBCB4442-72D1-5E17-B18D-ACBCA94080F7}"/>
                  </a:ext>
                </a:extLst>
              </p:cNvPr>
              <p:cNvSpPr txBox="1"/>
              <p:nvPr/>
            </p:nvSpPr>
            <p:spPr>
              <a:xfrm>
                <a:off x="4015276" y="2833674"/>
                <a:ext cx="7360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  <a:r>
                  <a: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鏡</a:t>
                </a:r>
              </a:p>
            </p:txBody>
          </p:sp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B1DE91F2-FB54-933C-2EDE-A3952CCB7798}"/>
                </a:ext>
              </a:extLst>
            </p:cNvPr>
            <p:cNvGrpSpPr/>
            <p:nvPr/>
          </p:nvGrpSpPr>
          <p:grpSpPr>
            <a:xfrm>
              <a:off x="6240028" y="1091420"/>
              <a:ext cx="2315102" cy="2113308"/>
              <a:chOff x="6205544" y="1091420"/>
              <a:chExt cx="2315102" cy="2113308"/>
            </a:xfrm>
          </p:grpSpPr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4F992E74-55E0-4C1C-1303-3C57648952D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205544" y="1091420"/>
                <a:ext cx="2315102" cy="1728000"/>
                <a:chOff x="5726480" y="1210476"/>
                <a:chExt cx="3086808" cy="2388245"/>
              </a:xfrm>
            </p:grpSpPr>
            <p:pic>
              <p:nvPicPr>
                <p:cNvPr id="5" name="図 4" descr="屋内, 人, テーブル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E6E19B2C-F6B4-CCE5-3512-2A61A6B695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726480" y="1210476"/>
                  <a:ext cx="3086808" cy="2388245"/>
                </a:xfrm>
                <a:prstGeom prst="rect">
                  <a:avLst/>
                </a:prstGeom>
              </p:spPr>
            </p:pic>
            <p:sp>
              <p:nvSpPr>
                <p:cNvPr id="6" name="テキスト ボックス 5">
                  <a:extLst>
                    <a:ext uri="{FF2B5EF4-FFF2-40B4-BE49-F238E27FC236}">
                      <a16:creationId xmlns:a16="http://schemas.microsoft.com/office/drawing/2014/main" id="{575249D6-3CB2-2B20-65E0-E05F77947F85}"/>
                    </a:ext>
                  </a:extLst>
                </p:cNvPr>
                <p:cNvSpPr txBox="1"/>
                <p:nvPr/>
              </p:nvSpPr>
              <p:spPr>
                <a:xfrm>
                  <a:off x="5960864" y="3021784"/>
                  <a:ext cx="1037584" cy="509474"/>
                </a:xfrm>
                <a:prstGeom prst="rect">
                  <a:avLst/>
                </a:prstGeom>
                <a:solidFill>
                  <a:srgbClr val="FFFFFF">
                    <a:alpha val="70196"/>
                  </a:srgbClr>
                </a:solidFill>
                <a:ln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Robot</a:t>
                  </a:r>
                  <a:endParaRPr kumimoji="1" lang="ja-JP" altLang="en-US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" name="テキスト ボックス 6">
                  <a:extLst>
                    <a:ext uri="{FF2B5EF4-FFF2-40B4-BE49-F238E27FC236}">
                      <a16:creationId xmlns:a16="http://schemas.microsoft.com/office/drawing/2014/main" id="{F8475490-C2E4-73DB-E0CF-22CB298DBB28}"/>
                    </a:ext>
                  </a:extLst>
                </p:cNvPr>
                <p:cNvSpPr txBox="1"/>
                <p:nvPr/>
              </p:nvSpPr>
              <p:spPr>
                <a:xfrm>
                  <a:off x="6054834" y="1224191"/>
                  <a:ext cx="1259690" cy="510449"/>
                </a:xfrm>
                <a:prstGeom prst="rect">
                  <a:avLst/>
                </a:prstGeom>
                <a:solidFill>
                  <a:srgbClr val="FFFFFF">
                    <a:alpha val="70196"/>
                  </a:srgbClr>
                </a:solidFill>
                <a:ln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Monitor</a:t>
                  </a:r>
                  <a:endParaRPr kumimoji="1" lang="ja-JP" altLang="en-US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6B26B6BE-9AAD-CD7A-2188-64870ABC5358}"/>
                  </a:ext>
                </a:extLst>
              </p:cNvPr>
              <p:cNvSpPr txBox="1"/>
              <p:nvPr/>
            </p:nvSpPr>
            <p:spPr>
              <a:xfrm>
                <a:off x="6748183" y="2835396"/>
                <a:ext cx="1229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  <a:r>
                  <a: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ロボット</a:t>
                </a:r>
                <a:endPara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5B3D85F6-83F9-ABDB-EFD0-896DC25E24D7}"/>
              </a:ext>
            </a:extLst>
          </p:cNvPr>
          <p:cNvSpPr txBox="1"/>
          <p:nvPr/>
        </p:nvSpPr>
        <p:spPr>
          <a:xfrm>
            <a:off x="93910" y="3334460"/>
            <a:ext cx="797050" cy="369332"/>
          </a:xfrm>
          <a:prstGeom prst="rect">
            <a:avLst/>
          </a:prstGeom>
          <a:solidFill>
            <a:srgbClr val="383F52"/>
          </a:solidFill>
          <a:ln w="28575">
            <a:solidFill>
              <a:srgbClr val="383F5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結果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973D60F-381E-5A57-E88A-32657109BE7F}"/>
              </a:ext>
            </a:extLst>
          </p:cNvPr>
          <p:cNvSpPr/>
          <p:nvPr/>
        </p:nvSpPr>
        <p:spPr>
          <a:xfrm>
            <a:off x="93910" y="3703793"/>
            <a:ext cx="8963412" cy="2874495"/>
          </a:xfrm>
          <a:prstGeom prst="rect">
            <a:avLst/>
          </a:prstGeom>
          <a:noFill/>
          <a:ln w="28575">
            <a:solidFill>
              <a:srgbClr val="383F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B15AD8A5-032A-03C1-32B1-EAAEFD648F9D}"/>
              </a:ext>
            </a:extLst>
          </p:cNvPr>
          <p:cNvGrpSpPr/>
          <p:nvPr/>
        </p:nvGrpSpPr>
        <p:grpSpPr>
          <a:xfrm>
            <a:off x="4988374" y="4489696"/>
            <a:ext cx="309600" cy="1839688"/>
            <a:chOff x="5315520" y="4758774"/>
            <a:chExt cx="309600" cy="1839688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ED691670-7086-71C9-0CFE-B001247C21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5520" y="4758774"/>
              <a:ext cx="309600" cy="309717"/>
            </a:xfrm>
            <a:prstGeom prst="rect">
              <a:avLst/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3A447C41-F9D6-3A23-66AE-909C8A79AF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5520" y="5268764"/>
              <a:ext cx="309600" cy="309717"/>
            </a:xfrm>
            <a:prstGeom prst="rect">
              <a:avLst/>
            </a:prstGeom>
            <a:solidFill>
              <a:srgbClr val="0200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A989F6AC-B367-AFF0-ADEF-723B321569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5520" y="5778754"/>
              <a:ext cx="309600" cy="309717"/>
            </a:xfrm>
            <a:prstGeom prst="rect">
              <a:avLst/>
            </a:prstGeom>
            <a:solidFill>
              <a:srgbClr val="F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208" name="正方形/長方形 207">
              <a:extLst>
                <a:ext uri="{FF2B5EF4-FFF2-40B4-BE49-F238E27FC236}">
                  <a16:creationId xmlns:a16="http://schemas.microsoft.com/office/drawing/2014/main" id="{8DC7E161-1B2E-6B02-C92E-2AFB8D65A0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5520" y="6288745"/>
              <a:ext cx="309600" cy="309717"/>
            </a:xfrm>
            <a:prstGeom prst="rect">
              <a:avLst/>
            </a:prstGeom>
            <a:solidFill>
              <a:srgbClr val="8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59A87439-42F3-1457-E600-5FF5913B0542}"/>
              </a:ext>
            </a:extLst>
          </p:cNvPr>
          <p:cNvSpPr/>
          <p:nvPr/>
        </p:nvSpPr>
        <p:spPr>
          <a:xfrm>
            <a:off x="0" y="566243"/>
            <a:ext cx="9144000" cy="2694088"/>
          </a:xfrm>
          <a:prstGeom prst="roundRect">
            <a:avLst>
              <a:gd name="adj" fmla="val 0"/>
            </a:avLst>
          </a:prstGeom>
          <a:solidFill>
            <a:srgbClr val="FFFFFF">
              <a:alpha val="69804"/>
            </a:srgb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B5E9CEF2-F42E-5FD8-FCCD-7BFFC0C0462E}"/>
              </a:ext>
            </a:extLst>
          </p:cNvPr>
          <p:cNvGrpSpPr/>
          <p:nvPr/>
        </p:nvGrpSpPr>
        <p:grpSpPr>
          <a:xfrm>
            <a:off x="7804264" y="4651512"/>
            <a:ext cx="162658" cy="1520435"/>
            <a:chOff x="7804264" y="4651512"/>
            <a:chExt cx="162658" cy="1520435"/>
          </a:xfrm>
        </p:grpSpPr>
        <p:sp>
          <p:nvSpPr>
            <p:cNvPr id="19" name="下矢印 18">
              <a:extLst>
                <a:ext uri="{FF2B5EF4-FFF2-40B4-BE49-F238E27FC236}">
                  <a16:creationId xmlns:a16="http://schemas.microsoft.com/office/drawing/2014/main" id="{B32E9683-4543-3022-0336-72B6B2495752}"/>
                </a:ext>
              </a:extLst>
            </p:cNvPr>
            <p:cNvSpPr/>
            <p:nvPr/>
          </p:nvSpPr>
          <p:spPr>
            <a:xfrm rot="16200000">
              <a:off x="7635765" y="4820015"/>
              <a:ext cx="499660" cy="162654"/>
            </a:xfrm>
            <a:prstGeom prst="downArrow">
              <a:avLst>
                <a:gd name="adj1" fmla="val 69111"/>
                <a:gd name="adj2" fmla="val 10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下矢印 20">
              <a:extLst>
                <a:ext uri="{FF2B5EF4-FFF2-40B4-BE49-F238E27FC236}">
                  <a16:creationId xmlns:a16="http://schemas.microsoft.com/office/drawing/2014/main" id="{0D615230-6832-3A3E-7F8E-9DE52B47D6E6}"/>
                </a:ext>
              </a:extLst>
            </p:cNvPr>
            <p:cNvSpPr/>
            <p:nvPr/>
          </p:nvSpPr>
          <p:spPr>
            <a:xfrm rot="16200000">
              <a:off x="7635763" y="5840790"/>
              <a:ext cx="499658" cy="162655"/>
            </a:xfrm>
            <a:prstGeom prst="downArrow">
              <a:avLst>
                <a:gd name="adj1" fmla="val 69111"/>
                <a:gd name="adj2" fmla="val 10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100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スライド番号プレースホルダー 42">
            <a:extLst>
              <a:ext uri="{FF2B5EF4-FFF2-40B4-BE49-F238E27FC236}">
                <a16:creationId xmlns:a16="http://schemas.microsoft.com/office/drawing/2014/main" id="{12EBA5CF-B915-AE49-BD1D-C465A89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8878" y="6421308"/>
            <a:ext cx="2943234" cy="510947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07BBD5F-FBDC-B09A-8F1B-176B846919B1}"/>
              </a:ext>
            </a:extLst>
          </p:cNvPr>
          <p:cNvSpPr/>
          <p:nvPr/>
        </p:nvSpPr>
        <p:spPr>
          <a:xfrm>
            <a:off x="0" y="104995"/>
            <a:ext cx="439521" cy="417564"/>
          </a:xfrm>
          <a:prstGeom prst="rect">
            <a:avLst/>
          </a:prstGeom>
          <a:solidFill>
            <a:srgbClr val="383F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rgbClr val="383F52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CD6E7D6-E84E-67DA-860E-FC1298D94275}"/>
              </a:ext>
            </a:extLst>
          </p:cNvPr>
          <p:cNvSpPr txBox="1"/>
          <p:nvPr/>
        </p:nvSpPr>
        <p:spPr>
          <a:xfrm>
            <a:off x="546022" y="-11986"/>
            <a:ext cx="7936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rgbClr val="383F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心理的な効果 </a:t>
            </a:r>
            <a:r>
              <a:rPr kumimoji="1" lang="en-US" altLang="ja-JP" sz="3600" dirty="0">
                <a:solidFill>
                  <a:srgbClr val="383F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Negative -</a:t>
            </a:r>
            <a:endParaRPr kumimoji="1" lang="ja-JP" altLang="en-US" sz="3600" dirty="0">
              <a:solidFill>
                <a:srgbClr val="383F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 32">
            <a:extLst>
              <a:ext uri="{FF2B5EF4-FFF2-40B4-BE49-F238E27FC236}">
                <a16:creationId xmlns:a16="http://schemas.microsoft.com/office/drawing/2014/main" id="{7EA4BB8D-1D60-CA40-8D81-CE95406A5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854977"/>
              </p:ext>
            </p:extLst>
          </p:nvPr>
        </p:nvGraphicFramePr>
        <p:xfrm>
          <a:off x="763680" y="4062888"/>
          <a:ext cx="7616639" cy="2336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669">
                  <a:extLst>
                    <a:ext uri="{9D8B030D-6E8A-4147-A177-3AD203B41FA5}">
                      <a16:colId xmlns:a16="http://schemas.microsoft.com/office/drawing/2014/main" val="2530959109"/>
                    </a:ext>
                  </a:extLst>
                </a:gridCol>
                <a:gridCol w="2496479">
                  <a:extLst>
                    <a:ext uri="{9D8B030D-6E8A-4147-A177-3AD203B41FA5}">
                      <a16:colId xmlns:a16="http://schemas.microsoft.com/office/drawing/2014/main" val="4177316204"/>
                    </a:ext>
                  </a:extLst>
                </a:gridCol>
                <a:gridCol w="1460497">
                  <a:extLst>
                    <a:ext uri="{9D8B030D-6E8A-4147-A177-3AD203B41FA5}">
                      <a16:colId xmlns:a16="http://schemas.microsoft.com/office/drawing/2014/main" val="4039616142"/>
                    </a:ext>
                  </a:extLst>
                </a:gridCol>
                <a:gridCol w="1460497">
                  <a:extLst>
                    <a:ext uri="{9D8B030D-6E8A-4147-A177-3AD203B41FA5}">
                      <a16:colId xmlns:a16="http://schemas.microsoft.com/office/drawing/2014/main" val="2379523171"/>
                    </a:ext>
                  </a:extLst>
                </a:gridCol>
                <a:gridCol w="1460497">
                  <a:extLst>
                    <a:ext uri="{9D8B030D-6E8A-4147-A177-3AD203B41FA5}">
                      <a16:colId xmlns:a16="http://schemas.microsoft.com/office/drawing/2014/main" val="1898488359"/>
                    </a:ext>
                  </a:extLst>
                </a:gridCol>
              </a:tblGrid>
              <a:tr h="573689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endParaRPr kumimoji="1" lang="ja-JP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endParaRPr kumimoji="1" lang="ja-JP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kumimoji="1" lang="en-US" altLang="ja-JP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FLU</a:t>
                      </a:r>
                    </a:p>
                    <a:p>
                      <a:pPr algn="ctr">
                        <a:lnSpc>
                          <a:spcPts val="2000"/>
                        </a:lnSpc>
                      </a:pPr>
                      <a:r>
                        <a:rPr kumimoji="1" lang="en-US" altLang="ja-JP" sz="1800" b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After  - Before</a:t>
                      </a:r>
                      <a:endParaRPr kumimoji="1" lang="ja-JP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FLU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5A5A5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After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753298"/>
                  </a:ext>
                </a:extLst>
              </a:tr>
              <a:tr h="330601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endParaRPr kumimoji="1" lang="ja-JP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endParaRPr kumimoji="1" lang="ja-JP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kumimoji="1" lang="en-US" altLang="ja-JP" sz="1800" b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(A)</a:t>
                      </a:r>
                      <a:endParaRPr kumimoji="1" lang="ja-JP" altLang="en-US" sz="1800" b="0">
                        <a:solidFill>
                          <a:schemeClr val="accent3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kumimoji="1" lang="en-US" altLang="ja-JP" sz="1800" b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(B)</a:t>
                      </a:r>
                      <a:endParaRPr kumimoji="1" lang="ja-JP" altLang="en-US" sz="1800" b="0">
                        <a:solidFill>
                          <a:schemeClr val="accent3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5A5A5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(B) - (A)</a:t>
                      </a:r>
                      <a:endParaRPr kumimoji="1" lang="ja-JP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25588"/>
                  </a:ext>
                </a:extLst>
              </a:tr>
              <a:tr h="33291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kumimoji="1" lang="en-US" altLang="ja-JP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Q1</a:t>
                      </a:r>
                      <a:endParaRPr kumimoji="1" lang="ja-JP" altLang="en-US" sz="20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kumimoji="1" lang="ja-JP" altLang="en-US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緊張する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118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↘︎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118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↘︎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118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↘︎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70687"/>
                  </a:ext>
                </a:extLst>
              </a:tr>
              <a:tr h="33291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kumimoji="1" lang="en-US" altLang="ja-JP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Q2</a:t>
                      </a:r>
                      <a:endParaRPr kumimoji="1" lang="ja-JP" altLang="en-US" sz="20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kumimoji="1" lang="ja-JP" altLang="en-US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堅苦しい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118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↘︎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118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↘︎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118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↘︎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983201"/>
                  </a:ext>
                </a:extLst>
              </a:tr>
              <a:tr h="33291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kumimoji="1" lang="en-US" altLang="ja-JP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Q3</a:t>
                      </a:r>
                      <a:endParaRPr kumimoji="1" lang="ja-JP" altLang="en-US" sz="20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kumimoji="1" lang="ja-JP" altLang="en-US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苦手である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118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↘︎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118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↘︎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118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↘︎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321709"/>
                  </a:ext>
                </a:extLst>
              </a:tr>
              <a:tr h="33291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kumimoji="1" lang="en-US" altLang="ja-JP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Q5</a:t>
                      </a:r>
                      <a:endParaRPr kumimoji="1" lang="ja-JP" altLang="en-US" sz="20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kumimoji="1" lang="ja-JP" altLang="en-US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疲れる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118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↘︎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118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↘︎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118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↘︎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139358"/>
                  </a:ext>
                </a:extLst>
              </a:tr>
            </a:tbl>
          </a:graphicData>
        </a:graphic>
      </p:graphicFrame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24530002-2BFA-6481-216B-ECA63694436C}"/>
              </a:ext>
            </a:extLst>
          </p:cNvPr>
          <p:cNvGrpSpPr/>
          <p:nvPr/>
        </p:nvGrpSpPr>
        <p:grpSpPr>
          <a:xfrm>
            <a:off x="545782" y="910492"/>
            <a:ext cx="5120926" cy="2678060"/>
            <a:chOff x="545782" y="910492"/>
            <a:chExt cx="5120926" cy="2678060"/>
          </a:xfrm>
        </p:grpSpPr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E59EB3E7-B897-91F4-6646-27D82968A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082" t="10188" r="9607" b="7845"/>
            <a:stretch/>
          </p:blipFill>
          <p:spPr>
            <a:xfrm>
              <a:off x="803212" y="1062782"/>
              <a:ext cx="4863496" cy="2175625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AA12E978-C67F-6BAE-AEFC-9FA6FF27FBC7}"/>
                </a:ext>
              </a:extLst>
            </p:cNvPr>
            <p:cNvSpPr txBox="1"/>
            <p:nvPr/>
          </p:nvSpPr>
          <p:spPr>
            <a:xfrm>
              <a:off x="545782" y="910492"/>
              <a:ext cx="309600" cy="24006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r"/>
              <a:endParaRPr kumimoji="1" lang="en-US" altLang="ja-JP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r"/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  <a:p>
              <a:pPr algn="r"/>
              <a:endParaRPr kumimoji="1" lang="en-US" altLang="ja-JP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r"/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  <a:p>
              <a:pPr algn="r"/>
              <a:endParaRPr kumimoji="1" lang="en-US" altLang="ja-JP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r"/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  <a:p>
              <a:pPr algn="r"/>
              <a:r>
                <a:rPr kumimoji="1" lang="en-US" altLang="ja-JP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algn="r"/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8397E2AF-EDA1-FBFD-F0F9-52B932B49FC8}"/>
                </a:ext>
              </a:extLst>
            </p:cNvPr>
            <p:cNvGrpSpPr/>
            <p:nvPr/>
          </p:nvGrpSpPr>
          <p:grpSpPr>
            <a:xfrm>
              <a:off x="1290443" y="3188442"/>
              <a:ext cx="3949642" cy="400110"/>
              <a:chOff x="1290443" y="3379836"/>
              <a:chExt cx="3949642" cy="400110"/>
            </a:xfrm>
          </p:grpSpPr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647A5D5B-E330-F6B0-7BE6-0CF2D1C21271}"/>
                  </a:ext>
                </a:extLst>
              </p:cNvPr>
              <p:cNvSpPr txBox="1"/>
              <p:nvPr/>
            </p:nvSpPr>
            <p:spPr>
              <a:xfrm>
                <a:off x="1290443" y="3379836"/>
                <a:ext cx="49885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Q1</a:t>
                </a:r>
                <a:endParaRPr kumimoji="1" lang="ja-JP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A308175C-CA0F-6D6D-B3E1-9841AE13FC85}"/>
                  </a:ext>
                </a:extLst>
              </p:cNvPr>
              <p:cNvSpPr txBox="1"/>
              <p:nvPr/>
            </p:nvSpPr>
            <p:spPr>
              <a:xfrm>
                <a:off x="2440704" y="3379836"/>
                <a:ext cx="49885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Q2</a:t>
                </a:r>
                <a:endParaRPr kumimoji="1" lang="ja-JP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48363C6D-D605-65B0-5487-2C1A92F9C311}"/>
                  </a:ext>
                </a:extLst>
              </p:cNvPr>
              <p:cNvSpPr txBox="1"/>
              <p:nvPr/>
            </p:nvSpPr>
            <p:spPr>
              <a:xfrm>
                <a:off x="3590966" y="3379836"/>
                <a:ext cx="49885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Q3</a:t>
                </a:r>
                <a:endParaRPr kumimoji="1" lang="ja-JP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23B2D917-C1BB-67A9-7993-1E008FF8C31E}"/>
                  </a:ext>
                </a:extLst>
              </p:cNvPr>
              <p:cNvSpPr txBox="1"/>
              <p:nvPr/>
            </p:nvSpPr>
            <p:spPr>
              <a:xfrm>
                <a:off x="4741229" y="3379836"/>
                <a:ext cx="49885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Q5</a:t>
                </a:r>
                <a:endParaRPr kumimoji="1" lang="ja-JP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4028ED55-50CC-74B1-7D8F-3FD7294906D4}"/>
              </a:ext>
            </a:extLst>
          </p:cNvPr>
          <p:cNvGrpSpPr/>
          <p:nvPr/>
        </p:nvGrpSpPr>
        <p:grpSpPr>
          <a:xfrm>
            <a:off x="391220" y="638156"/>
            <a:ext cx="5358698" cy="338554"/>
            <a:chOff x="391220" y="571896"/>
            <a:chExt cx="5358698" cy="338554"/>
          </a:xfrm>
        </p:grpSpPr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870B9A9C-83F0-B4C5-23DE-20C3CD146AA2}"/>
                </a:ext>
              </a:extLst>
            </p:cNvPr>
            <p:cNvGrpSpPr/>
            <p:nvPr/>
          </p:nvGrpSpPr>
          <p:grpSpPr>
            <a:xfrm>
              <a:off x="391220" y="571896"/>
              <a:ext cx="1396757" cy="338554"/>
              <a:chOff x="1017550" y="5995403"/>
              <a:chExt cx="1396757" cy="338554"/>
            </a:xfrm>
          </p:grpSpPr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ED691670-7086-71C9-0CFE-B001247C21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7550" y="6009822"/>
                <a:ext cx="309600" cy="309717"/>
              </a:xfrm>
              <a:prstGeom prst="rect">
                <a:avLst/>
              </a:prstGeom>
              <a:solidFill>
                <a:srgbClr val="1E9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  <p:sp>
            <p:nvSpPr>
              <p:cNvPr id="62" name="テキスト ボックス 61">
                <a:extLst>
                  <a:ext uri="{FF2B5EF4-FFF2-40B4-BE49-F238E27FC236}">
                    <a16:creationId xmlns:a16="http://schemas.microsoft.com/office/drawing/2014/main" id="{70C2C768-40AB-0166-67F1-787FDF34C3FF}"/>
                  </a:ext>
                </a:extLst>
              </p:cNvPr>
              <p:cNvSpPr txBox="1"/>
              <p:nvPr/>
            </p:nvSpPr>
            <p:spPr>
              <a:xfrm>
                <a:off x="1327150" y="5995403"/>
                <a:ext cx="10871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(A)/Before</a:t>
                </a:r>
                <a:endParaRPr kumimoji="1" lang="ja-JP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2" name="グループ化 51">
              <a:extLst>
                <a:ext uri="{FF2B5EF4-FFF2-40B4-BE49-F238E27FC236}">
                  <a16:creationId xmlns:a16="http://schemas.microsoft.com/office/drawing/2014/main" id="{312F488D-B322-3661-BE3F-9E88A80B4942}"/>
                </a:ext>
              </a:extLst>
            </p:cNvPr>
            <p:cNvGrpSpPr/>
            <p:nvPr/>
          </p:nvGrpSpPr>
          <p:grpSpPr>
            <a:xfrm>
              <a:off x="1802704" y="571896"/>
              <a:ext cx="1271723" cy="338554"/>
              <a:chOff x="1017550" y="5995403"/>
              <a:chExt cx="1271723" cy="338554"/>
            </a:xfrm>
          </p:grpSpPr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3A447C41-F9D6-3A23-66AE-909C8A79AF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7550" y="6009822"/>
                <a:ext cx="309600" cy="309717"/>
              </a:xfrm>
              <a:prstGeom prst="rect">
                <a:avLst/>
              </a:prstGeom>
              <a:solidFill>
                <a:srgbClr val="0200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  <p:sp>
            <p:nvSpPr>
              <p:cNvPr id="60" name="テキスト ボックス 59">
                <a:extLst>
                  <a:ext uri="{FF2B5EF4-FFF2-40B4-BE49-F238E27FC236}">
                    <a16:creationId xmlns:a16="http://schemas.microsoft.com/office/drawing/2014/main" id="{D34D0863-1FBF-E56E-AD88-CB355B11F4D0}"/>
                  </a:ext>
                </a:extLst>
              </p:cNvPr>
              <p:cNvSpPr txBox="1"/>
              <p:nvPr/>
            </p:nvSpPr>
            <p:spPr>
              <a:xfrm>
                <a:off x="1327150" y="5995403"/>
                <a:ext cx="9621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(A)/After</a:t>
                </a:r>
                <a:endParaRPr kumimoji="1" lang="ja-JP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3615247D-518B-3A41-681C-B176CB7F529A}"/>
                </a:ext>
              </a:extLst>
            </p:cNvPr>
            <p:cNvGrpSpPr/>
            <p:nvPr/>
          </p:nvGrpSpPr>
          <p:grpSpPr>
            <a:xfrm>
              <a:off x="3089154" y="571896"/>
              <a:ext cx="1385536" cy="338554"/>
              <a:chOff x="1017550" y="5995403"/>
              <a:chExt cx="1385536" cy="338554"/>
            </a:xfrm>
          </p:grpSpPr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A989F6AC-B367-AFF0-ADEF-723B321569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7550" y="6009822"/>
                <a:ext cx="309600" cy="309717"/>
              </a:xfrm>
              <a:prstGeom prst="rect">
                <a:avLst/>
              </a:prstGeom>
              <a:solidFill>
                <a:srgbClr val="F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B581E554-725C-66AB-E66A-547ED6616E6D}"/>
                  </a:ext>
                </a:extLst>
              </p:cNvPr>
              <p:cNvSpPr txBox="1"/>
              <p:nvPr/>
            </p:nvSpPr>
            <p:spPr>
              <a:xfrm>
                <a:off x="1327150" y="5995403"/>
                <a:ext cx="10759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(B)/Before</a:t>
                </a:r>
                <a:endParaRPr kumimoji="1" lang="ja-JP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F08D72A8-6EB3-2C7E-239D-E77DE71DE954}"/>
                </a:ext>
              </a:extLst>
            </p:cNvPr>
            <p:cNvGrpSpPr/>
            <p:nvPr/>
          </p:nvGrpSpPr>
          <p:grpSpPr>
            <a:xfrm>
              <a:off x="4489417" y="571896"/>
              <a:ext cx="1260501" cy="338554"/>
              <a:chOff x="1017550" y="5995403"/>
              <a:chExt cx="1260501" cy="338554"/>
            </a:xfrm>
          </p:grpSpPr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2EB15865-9073-26E7-C0C8-0E2D258F17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7550" y="6009822"/>
                <a:ext cx="309600" cy="309717"/>
              </a:xfrm>
              <a:prstGeom prst="rect">
                <a:avLst/>
              </a:prstGeom>
              <a:solidFill>
                <a:srgbClr val="8B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115A0182-31F0-925C-8875-7528B977151E}"/>
                  </a:ext>
                </a:extLst>
              </p:cNvPr>
              <p:cNvSpPr txBox="1"/>
              <p:nvPr/>
            </p:nvSpPr>
            <p:spPr>
              <a:xfrm>
                <a:off x="1327150" y="5995403"/>
                <a:ext cx="9509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(B)/After</a:t>
                </a:r>
                <a:endParaRPr kumimoji="1" lang="ja-JP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BAB6BA0C-B924-0563-9E7E-DB993E152D39}"/>
              </a:ext>
            </a:extLst>
          </p:cNvPr>
          <p:cNvSpPr txBox="1"/>
          <p:nvPr/>
        </p:nvSpPr>
        <p:spPr>
          <a:xfrm>
            <a:off x="5803960" y="706023"/>
            <a:ext cx="2943234" cy="400110"/>
          </a:xfrm>
          <a:prstGeom prst="rect">
            <a:avLst/>
          </a:prstGeom>
          <a:solidFill>
            <a:srgbClr val="383F52"/>
          </a:solidFill>
          <a:ln w="28575">
            <a:solidFill>
              <a:srgbClr val="383F5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Fluctuation (FLU)</a:t>
            </a:r>
            <a:endParaRPr kumimoji="1" lang="ja-JP" alt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A09022EF-685F-319F-3AA2-9092C937108E}"/>
              </a:ext>
            </a:extLst>
          </p:cNvPr>
          <p:cNvSpPr/>
          <p:nvPr/>
        </p:nvSpPr>
        <p:spPr>
          <a:xfrm>
            <a:off x="5801583" y="1128261"/>
            <a:ext cx="2943234" cy="2512771"/>
          </a:xfrm>
          <a:prstGeom prst="rect">
            <a:avLst/>
          </a:prstGeom>
          <a:noFill/>
          <a:ln w="28575">
            <a:solidFill>
              <a:srgbClr val="383F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E005F7B8-CB40-5A11-E21F-7BDE4593A492}"/>
              </a:ext>
            </a:extLst>
          </p:cNvPr>
          <p:cNvSpPr txBox="1"/>
          <p:nvPr/>
        </p:nvSpPr>
        <p:spPr>
          <a:xfrm>
            <a:off x="5884858" y="1199809"/>
            <a:ext cx="2781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 -</a:t>
            </a:r>
            <a:r>
              <a:rPr kumimoji="1" lang="ja-JP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平均値の変動</a:t>
            </a:r>
            <a:endParaRPr kumimoji="1" lang="en-US" altLang="ja-J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　→ 心理的効果の傾向</a:t>
            </a:r>
            <a:endParaRPr kumimoji="1" lang="en-US" altLang="ja-J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1F6DC5E9-C387-A204-B113-AC8D65D22E00}"/>
              </a:ext>
            </a:extLst>
          </p:cNvPr>
          <p:cNvGrpSpPr/>
          <p:nvPr/>
        </p:nvGrpSpPr>
        <p:grpSpPr>
          <a:xfrm>
            <a:off x="5823798" y="1956327"/>
            <a:ext cx="2903558" cy="801332"/>
            <a:chOff x="5823798" y="1770799"/>
            <a:chExt cx="2903558" cy="801332"/>
          </a:xfrm>
        </p:grpSpPr>
        <p:sp>
          <p:nvSpPr>
            <p:cNvPr id="83" name="角丸四角形 82">
              <a:extLst>
                <a:ext uri="{FF2B5EF4-FFF2-40B4-BE49-F238E27FC236}">
                  <a16:creationId xmlns:a16="http://schemas.microsoft.com/office/drawing/2014/main" id="{B1E6057D-6119-049E-0C0F-75310C3191DE}"/>
                </a:ext>
              </a:extLst>
            </p:cNvPr>
            <p:cNvSpPr/>
            <p:nvPr/>
          </p:nvSpPr>
          <p:spPr>
            <a:xfrm>
              <a:off x="5848073" y="1770799"/>
              <a:ext cx="2850254" cy="801332"/>
            </a:xfrm>
            <a:prstGeom prst="roundRect">
              <a:avLst>
                <a:gd name="adj" fmla="val 661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84" name="グループ化 83">
              <a:extLst>
                <a:ext uri="{FF2B5EF4-FFF2-40B4-BE49-F238E27FC236}">
                  <a16:creationId xmlns:a16="http://schemas.microsoft.com/office/drawing/2014/main" id="{A9913D90-D56E-65AF-0115-9373F8095184}"/>
                </a:ext>
              </a:extLst>
            </p:cNvPr>
            <p:cNvGrpSpPr/>
            <p:nvPr/>
          </p:nvGrpSpPr>
          <p:grpSpPr>
            <a:xfrm>
              <a:off x="5823798" y="1783403"/>
              <a:ext cx="2903558" cy="731648"/>
              <a:chOff x="5816780" y="1849663"/>
              <a:chExt cx="2903558" cy="731648"/>
            </a:xfrm>
          </p:grpSpPr>
          <p:grpSp>
            <p:nvGrpSpPr>
              <p:cNvPr id="85" name="グループ化 84">
                <a:extLst>
                  <a:ext uri="{FF2B5EF4-FFF2-40B4-BE49-F238E27FC236}">
                    <a16:creationId xmlns:a16="http://schemas.microsoft.com/office/drawing/2014/main" id="{E4958357-282C-E131-CDBC-1B5D442ABFAE}"/>
                  </a:ext>
                </a:extLst>
              </p:cNvPr>
              <p:cNvGrpSpPr/>
              <p:nvPr/>
            </p:nvGrpSpPr>
            <p:grpSpPr>
              <a:xfrm>
                <a:off x="5816780" y="1849663"/>
                <a:ext cx="2903558" cy="408989"/>
                <a:chOff x="5816780" y="1849663"/>
                <a:chExt cx="2903558" cy="408989"/>
              </a:xfrm>
            </p:grpSpPr>
            <p:sp>
              <p:nvSpPr>
                <p:cNvPr id="90" name="テキスト ボックス 89">
                  <a:extLst>
                    <a:ext uri="{FF2B5EF4-FFF2-40B4-BE49-F238E27FC236}">
                      <a16:creationId xmlns:a16="http://schemas.microsoft.com/office/drawing/2014/main" id="{FD14CFEC-09A4-58B3-5F01-E4DE8F2ABE64}"/>
                    </a:ext>
                  </a:extLst>
                </p:cNvPr>
                <p:cNvSpPr txBox="1"/>
                <p:nvPr/>
              </p:nvSpPr>
              <p:spPr>
                <a:xfrm>
                  <a:off x="5816780" y="1849663"/>
                  <a:ext cx="106109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disagree</a:t>
                  </a:r>
                </a:p>
              </p:txBody>
            </p:sp>
            <p:sp>
              <p:nvSpPr>
                <p:cNvPr id="91" name="テキスト ボックス 90">
                  <a:extLst>
                    <a:ext uri="{FF2B5EF4-FFF2-40B4-BE49-F238E27FC236}">
                      <a16:creationId xmlns:a16="http://schemas.microsoft.com/office/drawing/2014/main" id="{8EF2F2CD-9A70-F582-2499-1A8C9C470935}"/>
                    </a:ext>
                  </a:extLst>
                </p:cNvPr>
                <p:cNvSpPr txBox="1"/>
                <p:nvPr/>
              </p:nvSpPr>
              <p:spPr>
                <a:xfrm>
                  <a:off x="7659240" y="1858542"/>
                  <a:ext cx="106109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agree</a:t>
                  </a:r>
                </a:p>
              </p:txBody>
            </p:sp>
          </p:grpSp>
          <p:grpSp>
            <p:nvGrpSpPr>
              <p:cNvPr id="86" name="グループ化 85">
                <a:extLst>
                  <a:ext uri="{FF2B5EF4-FFF2-40B4-BE49-F238E27FC236}">
                    <a16:creationId xmlns:a16="http://schemas.microsoft.com/office/drawing/2014/main" id="{9E5487EB-DFAF-DAC0-073E-B9C64FF5F1B3}"/>
                  </a:ext>
                </a:extLst>
              </p:cNvPr>
              <p:cNvGrpSpPr/>
              <p:nvPr/>
            </p:nvGrpSpPr>
            <p:grpSpPr>
              <a:xfrm>
                <a:off x="6175152" y="2172576"/>
                <a:ext cx="2186814" cy="408735"/>
                <a:chOff x="6174466" y="2172576"/>
                <a:chExt cx="2186814" cy="408735"/>
              </a:xfrm>
            </p:grpSpPr>
            <p:sp>
              <p:nvSpPr>
                <p:cNvPr id="87" name="テキスト ボックス 86">
                  <a:extLst>
                    <a:ext uri="{FF2B5EF4-FFF2-40B4-BE49-F238E27FC236}">
                      <a16:creationId xmlns:a16="http://schemas.microsoft.com/office/drawing/2014/main" id="{9A3CF50A-4D0C-493B-AEDE-161A86C71D1D}"/>
                    </a:ext>
                  </a:extLst>
                </p:cNvPr>
                <p:cNvSpPr txBox="1"/>
                <p:nvPr/>
              </p:nvSpPr>
              <p:spPr>
                <a:xfrm>
                  <a:off x="6174466" y="2181201"/>
                  <a:ext cx="34572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88" name="テキスト ボックス 87">
                  <a:extLst>
                    <a:ext uri="{FF2B5EF4-FFF2-40B4-BE49-F238E27FC236}">
                      <a16:creationId xmlns:a16="http://schemas.microsoft.com/office/drawing/2014/main" id="{0A15E115-CC32-C56D-4C0B-5F27A9D2DE11}"/>
                    </a:ext>
                  </a:extLst>
                </p:cNvPr>
                <p:cNvSpPr txBox="1"/>
                <p:nvPr/>
              </p:nvSpPr>
              <p:spPr>
                <a:xfrm>
                  <a:off x="8015555" y="2172576"/>
                  <a:ext cx="34572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</a:p>
              </p:txBody>
            </p:sp>
            <p:sp>
              <p:nvSpPr>
                <p:cNvPr id="89" name="左右矢印 88">
                  <a:extLst>
                    <a:ext uri="{FF2B5EF4-FFF2-40B4-BE49-F238E27FC236}">
                      <a16:creationId xmlns:a16="http://schemas.microsoft.com/office/drawing/2014/main" id="{DB86F2D0-C873-FE36-A9DD-45F185995A63}"/>
                    </a:ext>
                  </a:extLst>
                </p:cNvPr>
                <p:cNvSpPr/>
                <p:nvPr/>
              </p:nvSpPr>
              <p:spPr>
                <a:xfrm>
                  <a:off x="6588817" y="2281228"/>
                  <a:ext cx="1358112" cy="200055"/>
                </a:xfrm>
                <a:prstGeom prst="leftRightArrow">
                  <a:avLst/>
                </a:prstGeom>
                <a:gradFill flip="none" rotWithShape="1">
                  <a:gsLst>
                    <a:gs pos="22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FF7E79"/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B24CAEF2-EF67-01BA-8620-D5C2AB86B531}"/>
              </a:ext>
            </a:extLst>
          </p:cNvPr>
          <p:cNvSpPr txBox="1"/>
          <p:nvPr/>
        </p:nvSpPr>
        <p:spPr>
          <a:xfrm>
            <a:off x="6081905" y="2843377"/>
            <a:ext cx="2382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</a:t>
            </a:r>
            <a:r>
              <a: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E118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↘︎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E118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kumimoji="1" lang="ja-JP" altLang="en-US" sz="20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→ 心理的に</a:t>
            </a:r>
            <a:r>
              <a:rPr kumimoji="1" lang="ja-JP" altLang="en-US" sz="2000" u="sng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有効</a:t>
            </a:r>
            <a:endParaRPr kumimoji="1" lang="ja-JP" altLang="en-US" sz="2000" b="0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79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>
            <a:extLst>
              <a:ext uri="{FF2B5EF4-FFF2-40B4-BE49-F238E27FC236}">
                <a16:creationId xmlns:a16="http://schemas.microsoft.com/office/drawing/2014/main" id="{513A036D-112F-603A-EC23-19396E5C0F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60" t="9555" r="9629" b="8478"/>
          <a:stretch/>
        </p:blipFill>
        <p:spPr>
          <a:xfrm>
            <a:off x="804813" y="1064243"/>
            <a:ext cx="4863497" cy="2175626"/>
          </a:xfrm>
          <a:prstGeom prst="rect">
            <a:avLst/>
          </a:prstGeom>
        </p:spPr>
      </p:pic>
      <p:sp>
        <p:nvSpPr>
          <p:cNvPr id="43" name="スライド番号プレースホルダー 42">
            <a:extLst>
              <a:ext uri="{FF2B5EF4-FFF2-40B4-BE49-F238E27FC236}">
                <a16:creationId xmlns:a16="http://schemas.microsoft.com/office/drawing/2014/main" id="{12EBA5CF-B915-AE49-BD1D-C465A89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8878" y="6421308"/>
            <a:ext cx="2943234" cy="510947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07BBD5F-FBDC-B09A-8F1B-176B846919B1}"/>
              </a:ext>
            </a:extLst>
          </p:cNvPr>
          <p:cNvSpPr/>
          <p:nvPr/>
        </p:nvSpPr>
        <p:spPr>
          <a:xfrm>
            <a:off x="0" y="104995"/>
            <a:ext cx="439521" cy="417564"/>
          </a:xfrm>
          <a:prstGeom prst="rect">
            <a:avLst/>
          </a:prstGeom>
          <a:solidFill>
            <a:srgbClr val="383F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rgbClr val="383F52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CD6E7D6-E84E-67DA-860E-FC1298D94275}"/>
              </a:ext>
            </a:extLst>
          </p:cNvPr>
          <p:cNvSpPr txBox="1"/>
          <p:nvPr/>
        </p:nvSpPr>
        <p:spPr>
          <a:xfrm>
            <a:off x="546022" y="-11986"/>
            <a:ext cx="7936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rgbClr val="383F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心理的な効果 </a:t>
            </a:r>
            <a:r>
              <a:rPr kumimoji="1" lang="en-US" altLang="ja-JP" sz="3600" dirty="0">
                <a:solidFill>
                  <a:srgbClr val="383F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Positive -</a:t>
            </a:r>
            <a:endParaRPr kumimoji="1" lang="ja-JP" altLang="en-US" sz="3600" dirty="0">
              <a:solidFill>
                <a:srgbClr val="383F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12E978-C67F-6BAE-AEFC-9FA6FF27FBC7}"/>
              </a:ext>
            </a:extLst>
          </p:cNvPr>
          <p:cNvSpPr txBox="1"/>
          <p:nvPr/>
        </p:nvSpPr>
        <p:spPr>
          <a:xfrm>
            <a:off x="545782" y="910492"/>
            <a:ext cx="309600" cy="2400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en-US" altLang="ja-JP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kumimoji="1" lang="en-US" altLang="ja-JP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algn="r"/>
            <a:endParaRPr kumimoji="1" lang="en-US" altLang="ja-JP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r"/>
            <a:endParaRPr kumimoji="1" lang="en-US" altLang="ja-JP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r"/>
            <a:r>
              <a:rPr kumimoji="1" lang="en-US" altLang="ja-JP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4028ED55-50CC-74B1-7D8F-3FD7294906D4}"/>
              </a:ext>
            </a:extLst>
          </p:cNvPr>
          <p:cNvGrpSpPr/>
          <p:nvPr/>
        </p:nvGrpSpPr>
        <p:grpSpPr>
          <a:xfrm>
            <a:off x="391220" y="638156"/>
            <a:ext cx="5358698" cy="338554"/>
            <a:chOff x="391220" y="571896"/>
            <a:chExt cx="5358698" cy="338554"/>
          </a:xfrm>
        </p:grpSpPr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870B9A9C-83F0-B4C5-23DE-20C3CD146AA2}"/>
                </a:ext>
              </a:extLst>
            </p:cNvPr>
            <p:cNvGrpSpPr/>
            <p:nvPr/>
          </p:nvGrpSpPr>
          <p:grpSpPr>
            <a:xfrm>
              <a:off x="391220" y="571896"/>
              <a:ext cx="1396757" cy="338554"/>
              <a:chOff x="1017550" y="5995403"/>
              <a:chExt cx="1396757" cy="338554"/>
            </a:xfrm>
          </p:grpSpPr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ED691670-7086-71C9-0CFE-B001247C21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7550" y="6009822"/>
                <a:ext cx="309600" cy="309717"/>
              </a:xfrm>
              <a:prstGeom prst="rect">
                <a:avLst/>
              </a:prstGeom>
              <a:solidFill>
                <a:srgbClr val="1E9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  <p:sp>
            <p:nvSpPr>
              <p:cNvPr id="62" name="テキスト ボックス 61">
                <a:extLst>
                  <a:ext uri="{FF2B5EF4-FFF2-40B4-BE49-F238E27FC236}">
                    <a16:creationId xmlns:a16="http://schemas.microsoft.com/office/drawing/2014/main" id="{70C2C768-40AB-0166-67F1-787FDF34C3FF}"/>
                  </a:ext>
                </a:extLst>
              </p:cNvPr>
              <p:cNvSpPr txBox="1"/>
              <p:nvPr/>
            </p:nvSpPr>
            <p:spPr>
              <a:xfrm>
                <a:off x="1327150" y="5995403"/>
                <a:ext cx="10871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(A)/Before</a:t>
                </a:r>
                <a:endParaRPr kumimoji="1" lang="ja-JP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2" name="グループ化 51">
              <a:extLst>
                <a:ext uri="{FF2B5EF4-FFF2-40B4-BE49-F238E27FC236}">
                  <a16:creationId xmlns:a16="http://schemas.microsoft.com/office/drawing/2014/main" id="{312F488D-B322-3661-BE3F-9E88A80B4942}"/>
                </a:ext>
              </a:extLst>
            </p:cNvPr>
            <p:cNvGrpSpPr/>
            <p:nvPr/>
          </p:nvGrpSpPr>
          <p:grpSpPr>
            <a:xfrm>
              <a:off x="1802704" y="571896"/>
              <a:ext cx="1271723" cy="338554"/>
              <a:chOff x="1017550" y="5995403"/>
              <a:chExt cx="1271723" cy="338554"/>
            </a:xfrm>
          </p:grpSpPr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3A447C41-F9D6-3A23-66AE-909C8A79AF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7550" y="6009822"/>
                <a:ext cx="309600" cy="309717"/>
              </a:xfrm>
              <a:prstGeom prst="rect">
                <a:avLst/>
              </a:prstGeom>
              <a:solidFill>
                <a:srgbClr val="0200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  <p:sp>
            <p:nvSpPr>
              <p:cNvPr id="60" name="テキスト ボックス 59">
                <a:extLst>
                  <a:ext uri="{FF2B5EF4-FFF2-40B4-BE49-F238E27FC236}">
                    <a16:creationId xmlns:a16="http://schemas.microsoft.com/office/drawing/2014/main" id="{D34D0863-1FBF-E56E-AD88-CB355B11F4D0}"/>
                  </a:ext>
                </a:extLst>
              </p:cNvPr>
              <p:cNvSpPr txBox="1"/>
              <p:nvPr/>
            </p:nvSpPr>
            <p:spPr>
              <a:xfrm>
                <a:off x="1327150" y="5995403"/>
                <a:ext cx="9621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(A)/After</a:t>
                </a:r>
                <a:endParaRPr kumimoji="1" lang="ja-JP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3615247D-518B-3A41-681C-B176CB7F529A}"/>
                </a:ext>
              </a:extLst>
            </p:cNvPr>
            <p:cNvGrpSpPr/>
            <p:nvPr/>
          </p:nvGrpSpPr>
          <p:grpSpPr>
            <a:xfrm>
              <a:off x="3089154" y="571896"/>
              <a:ext cx="1385536" cy="338554"/>
              <a:chOff x="1017550" y="5995403"/>
              <a:chExt cx="1385536" cy="338554"/>
            </a:xfrm>
          </p:grpSpPr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A989F6AC-B367-AFF0-ADEF-723B321569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7550" y="6009822"/>
                <a:ext cx="309600" cy="309717"/>
              </a:xfrm>
              <a:prstGeom prst="rect">
                <a:avLst/>
              </a:prstGeom>
              <a:solidFill>
                <a:srgbClr val="F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B581E554-725C-66AB-E66A-547ED6616E6D}"/>
                  </a:ext>
                </a:extLst>
              </p:cNvPr>
              <p:cNvSpPr txBox="1"/>
              <p:nvPr/>
            </p:nvSpPr>
            <p:spPr>
              <a:xfrm>
                <a:off x="1327150" y="5995403"/>
                <a:ext cx="10759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(B)/Before</a:t>
                </a:r>
                <a:endParaRPr kumimoji="1" lang="ja-JP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F08D72A8-6EB3-2C7E-239D-E77DE71DE954}"/>
                </a:ext>
              </a:extLst>
            </p:cNvPr>
            <p:cNvGrpSpPr/>
            <p:nvPr/>
          </p:nvGrpSpPr>
          <p:grpSpPr>
            <a:xfrm>
              <a:off x="4489417" y="571896"/>
              <a:ext cx="1260501" cy="338554"/>
              <a:chOff x="1017550" y="5995403"/>
              <a:chExt cx="1260501" cy="338554"/>
            </a:xfrm>
          </p:grpSpPr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2EB15865-9073-26E7-C0C8-0E2D258F17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7550" y="6009822"/>
                <a:ext cx="309600" cy="309717"/>
              </a:xfrm>
              <a:prstGeom prst="rect">
                <a:avLst/>
              </a:prstGeom>
              <a:solidFill>
                <a:srgbClr val="8B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115A0182-31F0-925C-8875-7528B977151E}"/>
                  </a:ext>
                </a:extLst>
              </p:cNvPr>
              <p:cNvSpPr txBox="1"/>
              <p:nvPr/>
            </p:nvSpPr>
            <p:spPr>
              <a:xfrm>
                <a:off x="1327150" y="5995403"/>
                <a:ext cx="9509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(B)/After</a:t>
                </a:r>
                <a:endParaRPr kumimoji="1" lang="ja-JP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A78DA6B-01FE-01C6-A337-C0EB28862C41}"/>
              </a:ext>
            </a:extLst>
          </p:cNvPr>
          <p:cNvSpPr txBox="1"/>
          <p:nvPr/>
        </p:nvSpPr>
        <p:spPr>
          <a:xfrm>
            <a:off x="5803960" y="706023"/>
            <a:ext cx="2943234" cy="400110"/>
          </a:xfrm>
          <a:prstGeom prst="rect">
            <a:avLst/>
          </a:prstGeom>
          <a:solidFill>
            <a:srgbClr val="383F52"/>
          </a:solidFill>
          <a:ln w="28575">
            <a:solidFill>
              <a:srgbClr val="383F5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Fluctuation (FLU)</a:t>
            </a:r>
            <a:endParaRPr kumimoji="1" lang="ja-JP" alt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C39A82D6-1806-A71B-4E3C-06DF56329FDD}"/>
              </a:ext>
            </a:extLst>
          </p:cNvPr>
          <p:cNvSpPr/>
          <p:nvPr/>
        </p:nvSpPr>
        <p:spPr>
          <a:xfrm>
            <a:off x="5801583" y="1128261"/>
            <a:ext cx="2943234" cy="2512771"/>
          </a:xfrm>
          <a:prstGeom prst="rect">
            <a:avLst/>
          </a:prstGeom>
          <a:noFill/>
          <a:ln w="28575">
            <a:solidFill>
              <a:srgbClr val="383F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04D57B5-003C-853E-A7F8-035EEC7329B5}"/>
              </a:ext>
            </a:extLst>
          </p:cNvPr>
          <p:cNvSpPr txBox="1"/>
          <p:nvPr/>
        </p:nvSpPr>
        <p:spPr>
          <a:xfrm>
            <a:off x="5884858" y="1199809"/>
            <a:ext cx="2781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 -</a:t>
            </a:r>
            <a:r>
              <a:rPr kumimoji="1" lang="ja-JP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平均値の変動</a:t>
            </a:r>
            <a:endParaRPr kumimoji="1" lang="en-US" altLang="ja-J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　→ 心理的効果の傾向</a:t>
            </a:r>
            <a:endParaRPr kumimoji="1" lang="en-US" altLang="ja-J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FA23066-068C-6B55-925E-4D11BE442FF7}"/>
              </a:ext>
            </a:extLst>
          </p:cNvPr>
          <p:cNvGrpSpPr/>
          <p:nvPr/>
        </p:nvGrpSpPr>
        <p:grpSpPr>
          <a:xfrm>
            <a:off x="1135934" y="3199905"/>
            <a:ext cx="4312077" cy="400110"/>
            <a:chOff x="1135934" y="3199905"/>
            <a:chExt cx="4312077" cy="400110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8397E2AF-EDA1-FBFD-F0F9-52B932B49FC8}"/>
                </a:ext>
              </a:extLst>
            </p:cNvPr>
            <p:cNvGrpSpPr/>
            <p:nvPr/>
          </p:nvGrpSpPr>
          <p:grpSpPr>
            <a:xfrm>
              <a:off x="1135934" y="3199905"/>
              <a:ext cx="2756767" cy="400110"/>
              <a:chOff x="1135934" y="3391299"/>
              <a:chExt cx="2756767" cy="400110"/>
            </a:xfrm>
          </p:grpSpPr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647A5D5B-E330-F6B0-7BE6-0CF2D1C21271}"/>
                  </a:ext>
                </a:extLst>
              </p:cNvPr>
              <p:cNvSpPr txBox="1"/>
              <p:nvPr/>
            </p:nvSpPr>
            <p:spPr>
              <a:xfrm>
                <a:off x="1135934" y="3391299"/>
                <a:ext cx="49885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Q4</a:t>
                </a:r>
                <a:endParaRPr kumimoji="1" lang="ja-JP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A308175C-CA0F-6D6D-B3E1-9841AE13FC85}"/>
                  </a:ext>
                </a:extLst>
              </p:cNvPr>
              <p:cNvSpPr txBox="1"/>
              <p:nvPr/>
            </p:nvSpPr>
            <p:spPr>
              <a:xfrm>
                <a:off x="1893195" y="3391299"/>
                <a:ext cx="49885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Q6</a:t>
                </a:r>
                <a:endParaRPr kumimoji="1" lang="ja-JP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48363C6D-D605-65B0-5487-2C1A92F9C311}"/>
                  </a:ext>
                </a:extLst>
              </p:cNvPr>
              <p:cNvSpPr txBox="1"/>
              <p:nvPr/>
            </p:nvSpPr>
            <p:spPr>
              <a:xfrm>
                <a:off x="2650146" y="3391299"/>
                <a:ext cx="49885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Q7</a:t>
                </a:r>
                <a:endParaRPr kumimoji="1" lang="ja-JP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23B2D917-C1BB-67A9-7993-1E008FF8C31E}"/>
                  </a:ext>
                </a:extLst>
              </p:cNvPr>
              <p:cNvSpPr txBox="1"/>
              <p:nvPr/>
            </p:nvSpPr>
            <p:spPr>
              <a:xfrm>
                <a:off x="3393845" y="3391299"/>
                <a:ext cx="49885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Q8</a:t>
                </a:r>
                <a:endParaRPr kumimoji="1" lang="ja-JP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43D37AB8-3440-F36B-D4E5-78E0EFB39F53}"/>
                </a:ext>
              </a:extLst>
            </p:cNvPr>
            <p:cNvSpPr txBox="1"/>
            <p:nvPr/>
          </p:nvSpPr>
          <p:spPr>
            <a:xfrm>
              <a:off x="4139440" y="3199905"/>
              <a:ext cx="49885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Q9</a:t>
              </a:r>
              <a:endParaRPr kumimoji="1" lang="ja-JP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64A85D1C-8D3F-B058-E5D8-CB4FF0BB4E90}"/>
                </a:ext>
              </a:extLst>
            </p:cNvPr>
            <p:cNvSpPr txBox="1"/>
            <p:nvPr/>
          </p:nvSpPr>
          <p:spPr>
            <a:xfrm>
              <a:off x="4820916" y="3199905"/>
              <a:ext cx="62709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Q10</a:t>
              </a:r>
              <a:endParaRPr kumimoji="1" lang="ja-JP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7" name="表 32">
            <a:extLst>
              <a:ext uri="{FF2B5EF4-FFF2-40B4-BE49-F238E27FC236}">
                <a16:creationId xmlns:a16="http://schemas.microsoft.com/office/drawing/2014/main" id="{66B81863-A8C8-5C36-9365-2BDB914011DD}"/>
              </a:ext>
            </a:extLst>
          </p:cNvPr>
          <p:cNvGraphicFramePr>
            <a:graphicFrameLocks noGrp="1"/>
          </p:cNvGraphicFramePr>
          <p:nvPr/>
        </p:nvGraphicFramePr>
        <p:xfrm>
          <a:off x="763680" y="3716157"/>
          <a:ext cx="7616639" cy="3031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669">
                  <a:extLst>
                    <a:ext uri="{9D8B030D-6E8A-4147-A177-3AD203B41FA5}">
                      <a16:colId xmlns:a16="http://schemas.microsoft.com/office/drawing/2014/main" val="2530959109"/>
                    </a:ext>
                  </a:extLst>
                </a:gridCol>
                <a:gridCol w="2496479">
                  <a:extLst>
                    <a:ext uri="{9D8B030D-6E8A-4147-A177-3AD203B41FA5}">
                      <a16:colId xmlns:a16="http://schemas.microsoft.com/office/drawing/2014/main" val="4177316204"/>
                    </a:ext>
                  </a:extLst>
                </a:gridCol>
                <a:gridCol w="1460497">
                  <a:extLst>
                    <a:ext uri="{9D8B030D-6E8A-4147-A177-3AD203B41FA5}">
                      <a16:colId xmlns:a16="http://schemas.microsoft.com/office/drawing/2014/main" val="4039616142"/>
                    </a:ext>
                  </a:extLst>
                </a:gridCol>
                <a:gridCol w="1460497">
                  <a:extLst>
                    <a:ext uri="{9D8B030D-6E8A-4147-A177-3AD203B41FA5}">
                      <a16:colId xmlns:a16="http://schemas.microsoft.com/office/drawing/2014/main" val="2379523171"/>
                    </a:ext>
                  </a:extLst>
                </a:gridCol>
                <a:gridCol w="1460497">
                  <a:extLst>
                    <a:ext uri="{9D8B030D-6E8A-4147-A177-3AD203B41FA5}">
                      <a16:colId xmlns:a16="http://schemas.microsoft.com/office/drawing/2014/main" val="1898488359"/>
                    </a:ext>
                  </a:extLst>
                </a:gridCol>
              </a:tblGrid>
              <a:tr h="573689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endParaRPr kumimoji="1" lang="ja-JP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endParaRPr kumimoji="1" lang="ja-JP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kumimoji="1" lang="en-US" altLang="ja-JP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FLU</a:t>
                      </a:r>
                    </a:p>
                    <a:p>
                      <a:pPr algn="ctr">
                        <a:lnSpc>
                          <a:spcPts val="2000"/>
                        </a:lnSpc>
                      </a:pPr>
                      <a:r>
                        <a:rPr kumimoji="1" lang="en-US" altLang="ja-JP" sz="1800" b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After  - Before</a:t>
                      </a:r>
                      <a:endParaRPr kumimoji="1" lang="ja-JP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FLU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5A5A5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After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753298"/>
                  </a:ext>
                </a:extLst>
              </a:tr>
              <a:tr h="330601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endParaRPr kumimoji="1" lang="ja-JP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endParaRPr kumimoji="1" lang="ja-JP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kumimoji="1" lang="en-US" altLang="ja-JP" sz="1800" b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(A)</a:t>
                      </a:r>
                      <a:endParaRPr kumimoji="1" lang="ja-JP" altLang="en-US" sz="1800" b="0">
                        <a:solidFill>
                          <a:schemeClr val="accent3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kumimoji="1" lang="en-US" altLang="ja-JP" sz="1800" b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(B)</a:t>
                      </a:r>
                      <a:endParaRPr kumimoji="1" lang="ja-JP" altLang="en-US" sz="1800" b="0">
                        <a:solidFill>
                          <a:schemeClr val="accent3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5A5A5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(B) - (A)</a:t>
                      </a:r>
                      <a:endParaRPr kumimoji="1" lang="ja-JP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25588"/>
                  </a:ext>
                </a:extLst>
              </a:tr>
              <a:tr h="33291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kumimoji="1" lang="en-US" altLang="ja-JP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Q4</a:t>
                      </a:r>
                      <a:endParaRPr kumimoji="1" lang="ja-JP" altLang="en-US" sz="20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kumimoji="1" lang="ja-JP" altLang="en-US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気軽である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118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↗︎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118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↗︎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118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↗︎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70687"/>
                  </a:ext>
                </a:extLst>
              </a:tr>
              <a:tr h="33291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kumimoji="1" lang="en-US" altLang="ja-JP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Q6</a:t>
                      </a:r>
                      <a:endParaRPr kumimoji="1" lang="ja-JP" altLang="en-US" sz="20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kumimoji="1" lang="ja-JP" altLang="en-US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孤独を和らげる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118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↗︎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118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↗︎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118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↗︎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983201"/>
                  </a:ext>
                </a:extLst>
              </a:tr>
              <a:tr h="33291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kumimoji="1" lang="en-US" altLang="ja-JP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Q7</a:t>
                      </a:r>
                      <a:endParaRPr kumimoji="1" lang="ja-JP" altLang="en-US" sz="20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kumimoji="1" lang="ja-JP" altLang="en-US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楽しい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118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↗︎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118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↗︎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118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↗︎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730220"/>
                  </a:ext>
                </a:extLst>
              </a:tr>
              <a:tr h="33291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kumimoji="1" lang="en-US" altLang="ja-JP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Q8</a:t>
                      </a:r>
                      <a:endParaRPr kumimoji="1" lang="ja-JP" altLang="en-US" sz="20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kumimoji="1" lang="ja-JP" altLang="en-US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気軽に心を開ける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118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↗︎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118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↗︎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118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↗︎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807325"/>
                  </a:ext>
                </a:extLst>
              </a:tr>
              <a:tr h="33291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kumimoji="1" lang="en-US" altLang="ja-JP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Q9</a:t>
                      </a:r>
                      <a:endParaRPr kumimoji="1" lang="ja-JP" altLang="en-US" sz="20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kumimoji="1" lang="ja-JP" altLang="en-US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集中できる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118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↗︎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118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↗︎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118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↗︎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321709"/>
                  </a:ext>
                </a:extLst>
              </a:tr>
              <a:tr h="33291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kumimoji="1" lang="en-US" altLang="ja-JP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Q10</a:t>
                      </a:r>
                      <a:endParaRPr kumimoji="1" lang="ja-JP" altLang="en-US" sz="20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kumimoji="1" lang="ja-JP" altLang="en-US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感情を表現しやすい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118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↗︎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118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↗︎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118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↗︎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139358"/>
                  </a:ext>
                </a:extLst>
              </a:tr>
            </a:tbl>
          </a:graphicData>
        </a:graphic>
      </p:graphicFrame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2E7038C-760E-9589-933A-DCEDFE881A6E}"/>
              </a:ext>
            </a:extLst>
          </p:cNvPr>
          <p:cNvSpPr txBox="1"/>
          <p:nvPr/>
        </p:nvSpPr>
        <p:spPr>
          <a:xfrm>
            <a:off x="6081905" y="2843377"/>
            <a:ext cx="2382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r>
              <a: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E118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↗︎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E118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kumimoji="1" lang="ja-JP" altLang="en-US" sz="20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→ 心理的に</a:t>
            </a:r>
            <a:r>
              <a:rPr kumimoji="1" lang="ja-JP" altLang="en-US" sz="2000" u="sng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有効</a:t>
            </a:r>
            <a:endParaRPr kumimoji="1" lang="ja-JP" altLang="en-US" sz="2000" b="0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99831183-E55A-B1F6-D51D-CE08BB037677}"/>
              </a:ext>
            </a:extLst>
          </p:cNvPr>
          <p:cNvGrpSpPr/>
          <p:nvPr/>
        </p:nvGrpSpPr>
        <p:grpSpPr>
          <a:xfrm>
            <a:off x="5823798" y="1956327"/>
            <a:ext cx="2903558" cy="801332"/>
            <a:chOff x="5823798" y="1770799"/>
            <a:chExt cx="2903558" cy="801332"/>
          </a:xfrm>
        </p:grpSpPr>
        <p:sp>
          <p:nvSpPr>
            <p:cNvPr id="28" name="角丸四角形 27">
              <a:extLst>
                <a:ext uri="{FF2B5EF4-FFF2-40B4-BE49-F238E27FC236}">
                  <a16:creationId xmlns:a16="http://schemas.microsoft.com/office/drawing/2014/main" id="{60A1829B-C780-EB12-76FB-9487506EFEE4}"/>
                </a:ext>
              </a:extLst>
            </p:cNvPr>
            <p:cNvSpPr/>
            <p:nvPr/>
          </p:nvSpPr>
          <p:spPr>
            <a:xfrm>
              <a:off x="5848073" y="1770799"/>
              <a:ext cx="2850254" cy="801332"/>
            </a:xfrm>
            <a:prstGeom prst="roundRect">
              <a:avLst>
                <a:gd name="adj" fmla="val 661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9084F60B-E5A6-8F28-0DC4-FE7E61686D68}"/>
                </a:ext>
              </a:extLst>
            </p:cNvPr>
            <p:cNvGrpSpPr/>
            <p:nvPr/>
          </p:nvGrpSpPr>
          <p:grpSpPr>
            <a:xfrm>
              <a:off x="5823798" y="1783403"/>
              <a:ext cx="2903558" cy="731648"/>
              <a:chOff x="5816780" y="1849663"/>
              <a:chExt cx="2903558" cy="731648"/>
            </a:xfrm>
          </p:grpSpPr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AB9409C3-EBEA-D5E8-29B2-C923AE32A021}"/>
                  </a:ext>
                </a:extLst>
              </p:cNvPr>
              <p:cNvGrpSpPr/>
              <p:nvPr/>
            </p:nvGrpSpPr>
            <p:grpSpPr>
              <a:xfrm>
                <a:off x="5816780" y="1849663"/>
                <a:ext cx="2903558" cy="408989"/>
                <a:chOff x="5816780" y="1849663"/>
                <a:chExt cx="2903558" cy="408989"/>
              </a:xfrm>
            </p:grpSpPr>
            <p:sp>
              <p:nvSpPr>
                <p:cNvPr id="49" name="テキスト ボックス 48">
                  <a:extLst>
                    <a:ext uri="{FF2B5EF4-FFF2-40B4-BE49-F238E27FC236}">
                      <a16:creationId xmlns:a16="http://schemas.microsoft.com/office/drawing/2014/main" id="{9A4C3982-5EA3-1FA3-1820-87B65B86793D}"/>
                    </a:ext>
                  </a:extLst>
                </p:cNvPr>
                <p:cNvSpPr txBox="1"/>
                <p:nvPr/>
              </p:nvSpPr>
              <p:spPr>
                <a:xfrm>
                  <a:off x="5816780" y="1849663"/>
                  <a:ext cx="106109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disagree</a:t>
                  </a:r>
                </a:p>
              </p:txBody>
            </p:sp>
            <p:sp>
              <p:nvSpPr>
                <p:cNvPr id="50" name="テキスト ボックス 49">
                  <a:extLst>
                    <a:ext uri="{FF2B5EF4-FFF2-40B4-BE49-F238E27FC236}">
                      <a16:creationId xmlns:a16="http://schemas.microsoft.com/office/drawing/2014/main" id="{325CF6D9-9C22-1825-897D-3CCCDA1B729F}"/>
                    </a:ext>
                  </a:extLst>
                </p:cNvPr>
                <p:cNvSpPr txBox="1"/>
                <p:nvPr/>
              </p:nvSpPr>
              <p:spPr>
                <a:xfrm>
                  <a:off x="7659240" y="1858542"/>
                  <a:ext cx="106109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agree</a:t>
                  </a:r>
                </a:p>
              </p:txBody>
            </p:sp>
          </p:grpSp>
          <p:grpSp>
            <p:nvGrpSpPr>
              <p:cNvPr id="34" name="グループ化 33">
                <a:extLst>
                  <a:ext uri="{FF2B5EF4-FFF2-40B4-BE49-F238E27FC236}">
                    <a16:creationId xmlns:a16="http://schemas.microsoft.com/office/drawing/2014/main" id="{DDA61186-2B3B-4FE4-3AFB-95D7E4884648}"/>
                  </a:ext>
                </a:extLst>
              </p:cNvPr>
              <p:cNvGrpSpPr/>
              <p:nvPr/>
            </p:nvGrpSpPr>
            <p:grpSpPr>
              <a:xfrm>
                <a:off x="6175152" y="2172576"/>
                <a:ext cx="2186814" cy="408735"/>
                <a:chOff x="6174466" y="2172576"/>
                <a:chExt cx="2186814" cy="408735"/>
              </a:xfrm>
            </p:grpSpPr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F6548202-CC87-7AB4-7DCC-5B4689E3667A}"/>
                    </a:ext>
                  </a:extLst>
                </p:cNvPr>
                <p:cNvSpPr txBox="1"/>
                <p:nvPr/>
              </p:nvSpPr>
              <p:spPr>
                <a:xfrm>
                  <a:off x="6174466" y="2181201"/>
                  <a:ext cx="34572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C3E9926C-9C6C-74B5-9CD5-8F45816651C1}"/>
                    </a:ext>
                  </a:extLst>
                </p:cNvPr>
                <p:cNvSpPr txBox="1"/>
                <p:nvPr/>
              </p:nvSpPr>
              <p:spPr>
                <a:xfrm>
                  <a:off x="8015555" y="2172576"/>
                  <a:ext cx="34572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</a:p>
              </p:txBody>
            </p:sp>
            <p:sp>
              <p:nvSpPr>
                <p:cNvPr id="48" name="左右矢印 47">
                  <a:extLst>
                    <a:ext uri="{FF2B5EF4-FFF2-40B4-BE49-F238E27FC236}">
                      <a16:creationId xmlns:a16="http://schemas.microsoft.com/office/drawing/2014/main" id="{36C976FD-080A-7698-6F76-EA32CBEBD812}"/>
                    </a:ext>
                  </a:extLst>
                </p:cNvPr>
                <p:cNvSpPr/>
                <p:nvPr/>
              </p:nvSpPr>
              <p:spPr>
                <a:xfrm>
                  <a:off x="6588817" y="2281228"/>
                  <a:ext cx="1358112" cy="200055"/>
                </a:xfrm>
                <a:prstGeom prst="leftRightArrow">
                  <a:avLst/>
                </a:prstGeom>
                <a:gradFill flip="none" rotWithShape="1">
                  <a:gsLst>
                    <a:gs pos="22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FF7E79"/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C0565795-F0C9-3D5E-269C-A8D4C7A44203}"/>
              </a:ext>
            </a:extLst>
          </p:cNvPr>
          <p:cNvSpPr/>
          <p:nvPr/>
        </p:nvSpPr>
        <p:spPr>
          <a:xfrm>
            <a:off x="0" y="603225"/>
            <a:ext cx="9144000" cy="6149780"/>
          </a:xfrm>
          <a:prstGeom prst="roundRect">
            <a:avLst>
              <a:gd name="adj" fmla="val 0"/>
            </a:avLst>
          </a:prstGeom>
          <a:solidFill>
            <a:srgbClr val="FFFFFF">
              <a:alpha val="85098"/>
            </a:srgb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AA56DD2E-55D6-CD3C-2BB8-873420885397}"/>
              </a:ext>
            </a:extLst>
          </p:cNvPr>
          <p:cNvGrpSpPr/>
          <p:nvPr/>
        </p:nvGrpSpPr>
        <p:grpSpPr>
          <a:xfrm>
            <a:off x="589395" y="1630084"/>
            <a:ext cx="8021956" cy="3597833"/>
            <a:chOff x="561022" y="1673865"/>
            <a:chExt cx="8021956" cy="3597833"/>
          </a:xfrm>
        </p:grpSpPr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E07CB22A-5F4E-5C4A-A4CE-2C3D456A23D0}"/>
                </a:ext>
              </a:extLst>
            </p:cNvPr>
            <p:cNvGrpSpPr/>
            <p:nvPr/>
          </p:nvGrpSpPr>
          <p:grpSpPr>
            <a:xfrm>
              <a:off x="561022" y="1673865"/>
              <a:ext cx="8021956" cy="3597833"/>
              <a:chOff x="561022" y="1673865"/>
              <a:chExt cx="8021956" cy="3597833"/>
            </a:xfrm>
          </p:grpSpPr>
          <p:sp>
            <p:nvSpPr>
              <p:cNvPr id="67" name="角丸四角形 66">
                <a:extLst>
                  <a:ext uri="{FF2B5EF4-FFF2-40B4-BE49-F238E27FC236}">
                    <a16:creationId xmlns:a16="http://schemas.microsoft.com/office/drawing/2014/main" id="{9F087205-2AFA-1B8E-80C7-FB303353D60A}"/>
                  </a:ext>
                </a:extLst>
              </p:cNvPr>
              <p:cNvSpPr/>
              <p:nvPr/>
            </p:nvSpPr>
            <p:spPr>
              <a:xfrm>
                <a:off x="561022" y="2301861"/>
                <a:ext cx="8021956" cy="2969837"/>
              </a:xfrm>
              <a:prstGeom prst="roundRect">
                <a:avLst>
                  <a:gd name="adj" fmla="val 0"/>
                </a:avLst>
              </a:prstGeom>
              <a:solidFill>
                <a:srgbClr val="FFE9E7"/>
              </a:solidFill>
              <a:ln w="38100"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ロボットでの練習で，正解率が</a:t>
                </a:r>
                <a:r>
                  <a:rPr kumimoji="1" lang="en-US" altLang="ja-JP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9.0%</a:t>
                </a:r>
                <a:r>
                  <a:rPr kumimoji="1" lang="ja-JP" altLang="en-US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上昇</a:t>
                </a:r>
                <a:endPara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400" noProof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被験者の</a:t>
                </a:r>
                <a:r>
                  <a:rPr kumimoji="1" lang="en-US" altLang="ja-JP" sz="2400" noProof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100%</a:t>
                </a:r>
                <a:r>
                  <a:rPr kumimoji="1" lang="ja-JP" altLang="en-US" sz="2400" noProof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が表現力向上を実感</a:t>
                </a:r>
                <a:endParaRPr kumimoji="1" lang="en-US" altLang="ja-JP" sz="2400" noProof="0" dirty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各質問項目で，心理的な有効性を確認</a:t>
                </a:r>
                <a:endPara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b="1" i="0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b="1" i="0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3200" b="1" i="0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トレーニングによる各効果を確認</a:t>
                </a:r>
                <a:endParaRPr kumimoji="1" lang="en-US" altLang="ja-JP" sz="3200" b="1" i="0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ロボットを用いる有意性を確認</a:t>
                </a:r>
                <a:endParaRPr kumimoji="1" lang="en-US" altLang="ja-JP" sz="3200" b="1" i="0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F38DD8D3-B7DD-E01A-A38E-F27102C707A2}"/>
                  </a:ext>
                </a:extLst>
              </p:cNvPr>
              <p:cNvSpPr txBox="1"/>
              <p:nvPr/>
            </p:nvSpPr>
            <p:spPr>
              <a:xfrm>
                <a:off x="561022" y="1673865"/>
                <a:ext cx="8021956" cy="646331"/>
              </a:xfrm>
              <a:prstGeom prst="rect">
                <a:avLst/>
              </a:prstGeom>
              <a:gradFill flip="none" rotWithShape="1">
                <a:gsLst>
                  <a:gs pos="0">
                    <a:srgbClr val="FF4F4A"/>
                  </a:gs>
                  <a:gs pos="100000">
                    <a:srgbClr val="941100"/>
                  </a:gs>
                </a:gsLst>
                <a:lin ang="5400000" scaled="0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3600" b="1">
                    <a:solidFill>
                      <a:schemeClr val="bg1"/>
                    </a:solidFill>
                  </a:rPr>
                  <a:t>基礎実験</a:t>
                </a:r>
                <a:r>
                  <a:rPr kumimoji="1" lang="en-US" altLang="ja-JP" sz="3600" b="1" dirty="0">
                    <a:solidFill>
                      <a:schemeClr val="bg1"/>
                    </a:solidFill>
                  </a:rPr>
                  <a:t>3 </a:t>
                </a:r>
                <a:r>
                  <a:rPr kumimoji="1" lang="ja-JP" altLang="en-US" sz="3600" b="1">
                    <a:solidFill>
                      <a:schemeClr val="bg1"/>
                    </a:solidFill>
                  </a:rPr>
                  <a:t>まとめ</a:t>
                </a:r>
              </a:p>
            </p:txBody>
          </p:sp>
        </p:grpSp>
        <p:sp>
          <p:nvSpPr>
            <p:cNvPr id="66" name="三角形 65">
              <a:extLst>
                <a:ext uri="{FF2B5EF4-FFF2-40B4-BE49-F238E27FC236}">
                  <a16:creationId xmlns:a16="http://schemas.microsoft.com/office/drawing/2014/main" id="{2F14AD8A-3D6A-2331-F2A3-EFF8D0F14D1D}"/>
                </a:ext>
              </a:extLst>
            </p:cNvPr>
            <p:cNvSpPr/>
            <p:nvPr/>
          </p:nvSpPr>
          <p:spPr>
            <a:xfrm rot="10800000">
              <a:off x="3310594" y="3635284"/>
              <a:ext cx="2522812" cy="461665"/>
            </a:xfrm>
            <a:prstGeom prst="triangle">
              <a:avLst/>
            </a:prstGeom>
            <a:solidFill>
              <a:srgbClr val="FF7E79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91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48C9F5-5BDF-AB33-A7DD-A92E0FAABC9F}"/>
              </a:ext>
            </a:extLst>
          </p:cNvPr>
          <p:cNvSpPr txBox="1"/>
          <p:nvPr/>
        </p:nvSpPr>
        <p:spPr>
          <a:xfrm>
            <a:off x="546022" y="-11986"/>
            <a:ext cx="2568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rgbClr val="383F52"/>
                </a:solidFill>
                <a:latin typeface="Verdana" pitchFamily="34" charset="0"/>
              </a:rPr>
              <a:t>背景</a:t>
            </a:r>
            <a:endParaRPr kumimoji="1" lang="ja-JP" altLang="en-US" sz="3200" dirty="0">
              <a:solidFill>
                <a:srgbClr val="383F52"/>
              </a:solidFill>
              <a:latin typeface="Verdana" pitchFamily="34" charset="0"/>
            </a:endParaRPr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AC60B4AA-E5E9-07B1-3457-47DFFDEEC71F}"/>
              </a:ext>
            </a:extLst>
          </p:cNvPr>
          <p:cNvGrpSpPr>
            <a:grpSpLocks noChangeAspect="1"/>
          </p:cNvGrpSpPr>
          <p:nvPr/>
        </p:nvGrpSpPr>
        <p:grpSpPr>
          <a:xfrm>
            <a:off x="4668030" y="3148033"/>
            <a:ext cx="4155686" cy="3882173"/>
            <a:chOff x="4919239" y="2241672"/>
            <a:chExt cx="4507521" cy="4273426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5EA52010-AC06-693E-D299-531CB42D18C0}"/>
                </a:ext>
              </a:extLst>
            </p:cNvPr>
            <p:cNvGrpSpPr/>
            <p:nvPr/>
          </p:nvGrpSpPr>
          <p:grpSpPr>
            <a:xfrm>
              <a:off x="4919239" y="2241672"/>
              <a:ext cx="4507521" cy="4273426"/>
              <a:chOff x="4919239" y="2241672"/>
              <a:chExt cx="4507521" cy="4273426"/>
            </a:xfrm>
          </p:grpSpPr>
          <p:pic>
            <p:nvPicPr>
              <p:cNvPr id="40" name="グラフィックス 39" descr="指数的グラフ 単色塗りつぶし">
                <a:extLst>
                  <a:ext uri="{FF2B5EF4-FFF2-40B4-BE49-F238E27FC236}">
                    <a16:creationId xmlns:a16="http://schemas.microsoft.com/office/drawing/2014/main" id="{B19B1FDF-E0CC-DE1F-911C-99BDFA316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919239" y="2241672"/>
                <a:ext cx="4507521" cy="4273426"/>
              </a:xfrm>
              <a:prstGeom prst="rect">
                <a:avLst/>
              </a:prstGeom>
            </p:spPr>
          </p:pic>
          <p:sp>
            <p:nvSpPr>
              <p:cNvPr id="41" name="角丸四角形 40">
                <a:extLst>
                  <a:ext uri="{FF2B5EF4-FFF2-40B4-BE49-F238E27FC236}">
                    <a16:creationId xmlns:a16="http://schemas.microsoft.com/office/drawing/2014/main" id="{90A8963F-C372-CD81-96FF-DA954884768C}"/>
                  </a:ext>
                </a:extLst>
              </p:cNvPr>
              <p:cNvSpPr/>
              <p:nvPr/>
            </p:nvSpPr>
            <p:spPr>
              <a:xfrm>
                <a:off x="5034744" y="2976518"/>
                <a:ext cx="418503" cy="2768455"/>
              </a:xfrm>
              <a:prstGeom prst="roundRect">
                <a:avLst/>
              </a:prstGeom>
              <a:ln w="38100"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vert="eaVert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/>
                    <a:ea typeface="ＭＳ Ｐゴシック" panose="020B0600070205080204" pitchFamily="34" charset="-128"/>
                    <a:cs typeface="+mn-cs"/>
                  </a:rPr>
                  <a:t>満足度</a:t>
                </a:r>
              </a:p>
            </p:txBody>
          </p:sp>
          <p:sp>
            <p:nvSpPr>
              <p:cNvPr id="42" name="角丸四角形 41">
                <a:extLst>
                  <a:ext uri="{FF2B5EF4-FFF2-40B4-BE49-F238E27FC236}">
                    <a16:creationId xmlns:a16="http://schemas.microsoft.com/office/drawing/2014/main" id="{EEB45BF3-1298-8670-9185-8C0FC27178EF}"/>
                  </a:ext>
                </a:extLst>
              </p:cNvPr>
              <p:cNvSpPr/>
              <p:nvPr/>
            </p:nvSpPr>
            <p:spPr>
              <a:xfrm>
                <a:off x="5246426" y="6025231"/>
                <a:ext cx="3853146" cy="283763"/>
              </a:xfrm>
              <a:prstGeom prst="roundRect">
                <a:avLst/>
              </a:prstGeom>
              <a:ln w="38100"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000">
                    <a:solidFill>
                      <a:prstClr val="black"/>
                    </a:solidFill>
                    <a:latin typeface="Garamond" panose="02020404030301010803"/>
                    <a:ea typeface="ＭＳ Ｐゴシック" panose="020B0600070205080204" pitchFamily="34" charset="-128"/>
                  </a:rPr>
                  <a:t>感情表現</a:t>
                </a:r>
                <a:endParaRPr kumimoji="1" lang="ja-JP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" name="二等辺三角形 1">
              <a:extLst>
                <a:ext uri="{FF2B5EF4-FFF2-40B4-BE49-F238E27FC236}">
                  <a16:creationId xmlns:a16="http://schemas.microsoft.com/office/drawing/2014/main" id="{BC3BF159-1AF5-F405-5DC6-6B9DB40515B5}"/>
                </a:ext>
              </a:extLst>
            </p:cNvPr>
            <p:cNvSpPr/>
            <p:nvPr/>
          </p:nvSpPr>
          <p:spPr>
            <a:xfrm>
              <a:off x="5412124" y="2589659"/>
              <a:ext cx="627629" cy="283761"/>
            </a:xfrm>
            <a:prstGeom prst="triangle">
              <a:avLst/>
            </a:prstGeom>
            <a:solidFill>
              <a:srgbClr val="44546A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二等辺三角形 3">
              <a:extLst>
                <a:ext uri="{FF2B5EF4-FFF2-40B4-BE49-F238E27FC236}">
                  <a16:creationId xmlns:a16="http://schemas.microsoft.com/office/drawing/2014/main" id="{507884E9-8DDB-6CE6-7097-039A5E0391E9}"/>
                </a:ext>
              </a:extLst>
            </p:cNvPr>
            <p:cNvSpPr/>
            <p:nvPr/>
          </p:nvSpPr>
          <p:spPr>
            <a:xfrm rot="5400000">
              <a:off x="8529442" y="5584590"/>
              <a:ext cx="627629" cy="283761"/>
            </a:xfrm>
            <a:prstGeom prst="triangle">
              <a:avLst/>
            </a:prstGeom>
            <a:solidFill>
              <a:srgbClr val="44546A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550F5A7C-49F6-2372-CEF1-83F027A5BB43}"/>
                </a:ext>
              </a:extLst>
            </p:cNvPr>
            <p:cNvSpPr/>
            <p:nvPr/>
          </p:nvSpPr>
          <p:spPr>
            <a:xfrm>
              <a:off x="5571372" y="2873420"/>
              <a:ext cx="283761" cy="3001114"/>
            </a:xfrm>
            <a:prstGeom prst="rect">
              <a:avLst/>
            </a:prstGeom>
            <a:solidFill>
              <a:srgbClr val="44546A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18A1D8C5-DEE0-7321-37FC-5D904F3287BF}"/>
                </a:ext>
              </a:extLst>
            </p:cNvPr>
            <p:cNvSpPr/>
            <p:nvPr/>
          </p:nvSpPr>
          <p:spPr>
            <a:xfrm rot="5400000">
              <a:off x="7012087" y="4177881"/>
              <a:ext cx="283762" cy="3136285"/>
            </a:xfrm>
            <a:prstGeom prst="rect">
              <a:avLst/>
            </a:prstGeom>
            <a:solidFill>
              <a:srgbClr val="44546A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楕円 6">
              <a:extLst>
                <a:ext uri="{FF2B5EF4-FFF2-40B4-BE49-F238E27FC236}">
                  <a16:creationId xmlns:a16="http://schemas.microsoft.com/office/drawing/2014/main" id="{749EB26B-A755-BFB0-71A2-B85CC65AF12F}"/>
                </a:ext>
              </a:extLst>
            </p:cNvPr>
            <p:cNvSpPr/>
            <p:nvPr/>
          </p:nvSpPr>
          <p:spPr>
            <a:xfrm>
              <a:off x="8044405" y="5393406"/>
              <a:ext cx="627017" cy="62701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>
                  <a:solidFill>
                    <a:schemeClr val="tx1"/>
                  </a:solidFill>
                </a:rPr>
                <a:t>豊</a:t>
              </a:r>
              <a:endParaRPr kumimoji="1" lang="ja-JP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9" name="楕円 7">
              <a:extLst>
                <a:ext uri="{FF2B5EF4-FFF2-40B4-BE49-F238E27FC236}">
                  <a16:creationId xmlns:a16="http://schemas.microsoft.com/office/drawing/2014/main" id="{B0FF55E4-D1B2-BF65-45C3-266E5FFA6462}"/>
                </a:ext>
              </a:extLst>
            </p:cNvPr>
            <p:cNvSpPr/>
            <p:nvPr/>
          </p:nvSpPr>
          <p:spPr>
            <a:xfrm>
              <a:off x="5412736" y="2890123"/>
              <a:ext cx="627017" cy="62701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>
                  <a:solidFill>
                    <a:schemeClr val="tx1"/>
                  </a:solidFill>
                </a:rPr>
                <a:t>高</a:t>
              </a:r>
              <a:endParaRPr kumimoji="1" lang="ja-JP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06B9FF0F-6896-F6B4-78E6-FF88C2FA16CE}"/>
              </a:ext>
            </a:extLst>
          </p:cNvPr>
          <p:cNvGrpSpPr/>
          <p:nvPr/>
        </p:nvGrpSpPr>
        <p:grpSpPr>
          <a:xfrm>
            <a:off x="969932" y="3748595"/>
            <a:ext cx="3345368" cy="2734193"/>
            <a:chOff x="1082340" y="4033392"/>
            <a:chExt cx="3345368" cy="2734193"/>
          </a:xfrm>
        </p:grpSpPr>
        <p:sp>
          <p:nvSpPr>
            <p:cNvPr id="51" name="下矢印 50">
              <a:extLst>
                <a:ext uri="{FF2B5EF4-FFF2-40B4-BE49-F238E27FC236}">
                  <a16:creationId xmlns:a16="http://schemas.microsoft.com/office/drawing/2014/main" id="{61CEFDD3-9089-1D15-BE16-2C4A91B10BA4}"/>
                </a:ext>
              </a:extLst>
            </p:cNvPr>
            <p:cNvSpPr/>
            <p:nvPr/>
          </p:nvSpPr>
          <p:spPr>
            <a:xfrm>
              <a:off x="1724904" y="4775336"/>
              <a:ext cx="2057870" cy="222343"/>
            </a:xfrm>
            <a:prstGeom prst="downArrow">
              <a:avLst>
                <a:gd name="adj1" fmla="val 69111"/>
                <a:gd name="adj2" fmla="val 10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下矢印 51">
              <a:extLst>
                <a:ext uri="{FF2B5EF4-FFF2-40B4-BE49-F238E27FC236}">
                  <a16:creationId xmlns:a16="http://schemas.microsoft.com/office/drawing/2014/main" id="{A13D6342-28AD-BB25-8EDA-A81158D21472}"/>
                </a:ext>
              </a:extLst>
            </p:cNvPr>
            <p:cNvSpPr/>
            <p:nvPr/>
          </p:nvSpPr>
          <p:spPr>
            <a:xfrm>
              <a:off x="1724904" y="5803298"/>
              <a:ext cx="2057870" cy="222343"/>
            </a:xfrm>
            <a:prstGeom prst="downArrow">
              <a:avLst>
                <a:gd name="adj1" fmla="val 69111"/>
                <a:gd name="adj2" fmla="val 10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角丸四角形 52">
              <a:extLst>
                <a:ext uri="{FF2B5EF4-FFF2-40B4-BE49-F238E27FC236}">
                  <a16:creationId xmlns:a16="http://schemas.microsoft.com/office/drawing/2014/main" id="{D1076209-8F91-A2F2-E7E7-CF2CD76905B7}"/>
                </a:ext>
              </a:extLst>
            </p:cNvPr>
            <p:cNvSpPr/>
            <p:nvPr/>
          </p:nvSpPr>
          <p:spPr>
            <a:xfrm>
              <a:off x="1084709" y="4033392"/>
              <a:ext cx="3342999" cy="67826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rPr>
                <a:t>感情表現</a:t>
              </a:r>
            </a:p>
          </p:txBody>
        </p:sp>
        <p:sp>
          <p:nvSpPr>
            <p:cNvPr id="54" name="角丸四角形 53">
              <a:extLst>
                <a:ext uri="{FF2B5EF4-FFF2-40B4-BE49-F238E27FC236}">
                  <a16:creationId xmlns:a16="http://schemas.microsoft.com/office/drawing/2014/main" id="{F7222A22-1BC2-8CF6-FE48-D7FFBFD55B0C}"/>
                </a:ext>
              </a:extLst>
            </p:cNvPr>
            <p:cNvSpPr/>
            <p:nvPr/>
          </p:nvSpPr>
          <p:spPr>
            <a:xfrm>
              <a:off x="1082340" y="5061354"/>
              <a:ext cx="3342999" cy="67826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800">
                  <a:solidFill>
                    <a:schemeClr val="tx2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rPr>
                <a:t>情動</a:t>
              </a:r>
              <a:r>
                <a:rPr kumimoji="1" lang="ja-JP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rPr>
                <a:t>伝染</a:t>
              </a:r>
              <a:r>
                <a:rPr kumimoji="1" lang="en-US" altLang="ja-JP" sz="2800" b="0" i="0" u="none" strike="noStrike" kern="1200" cap="none" spc="0" normalizeH="0" baseline="3000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rPr>
                <a:t>1</a:t>
              </a:r>
              <a:endParaRPr kumimoji="1" lang="ja-JP" altLang="en-US" sz="2800" b="0" i="0" u="none" strike="noStrike" kern="1200" cap="none" spc="0" normalizeH="0" baseline="3000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56" name="角丸四角形 55">
              <a:extLst>
                <a:ext uri="{FF2B5EF4-FFF2-40B4-BE49-F238E27FC236}">
                  <a16:creationId xmlns:a16="http://schemas.microsoft.com/office/drawing/2014/main" id="{73655E27-CF11-89C5-8368-FF666343DC19}"/>
                </a:ext>
              </a:extLst>
            </p:cNvPr>
            <p:cNvSpPr/>
            <p:nvPr/>
          </p:nvSpPr>
          <p:spPr>
            <a:xfrm>
              <a:off x="1082340" y="6089316"/>
              <a:ext cx="3342999" cy="67826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rPr>
                <a:t>満足度</a:t>
              </a:r>
              <a:r>
                <a:rPr kumimoji="1" lang="en-US" altLang="ja-JP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rPr>
                <a:t> </a:t>
              </a:r>
              <a:r>
                <a:rPr kumimoji="1" lang="ja-JP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rPr>
                <a:t>上昇</a:t>
              </a:r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408218B8-4E85-0D92-487F-C6A0C9714740}"/>
              </a:ext>
            </a:extLst>
          </p:cNvPr>
          <p:cNvGrpSpPr/>
          <p:nvPr/>
        </p:nvGrpSpPr>
        <p:grpSpPr>
          <a:xfrm>
            <a:off x="1363673" y="685104"/>
            <a:ext cx="6367227" cy="2852618"/>
            <a:chOff x="1388996" y="685104"/>
            <a:chExt cx="6367227" cy="2852618"/>
          </a:xfrm>
        </p:grpSpPr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A2A0F045-01B5-D32B-74F3-FE2F54EFA4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88996" y="685104"/>
              <a:ext cx="2705006" cy="2810367"/>
              <a:chOff x="1953788" y="1773780"/>
              <a:chExt cx="1259143" cy="1308187"/>
            </a:xfrm>
          </p:grpSpPr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58269768-2BBA-82F1-7DB8-64F48E8CC8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9931" y="1938967"/>
                <a:ext cx="1143000" cy="1143000"/>
              </a:xfrm>
              <a:prstGeom prst="rect">
                <a:avLst/>
              </a:prstGeom>
            </p:spPr>
          </p:pic>
          <p:pic>
            <p:nvPicPr>
              <p:cNvPr id="44" name="図 43">
                <a:extLst>
                  <a:ext uri="{FF2B5EF4-FFF2-40B4-BE49-F238E27FC236}">
                    <a16:creationId xmlns:a16="http://schemas.microsoft.com/office/drawing/2014/main" id="{69D93CA2-DC1F-9E10-3200-A40CB2B484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20956636">
                <a:off x="1953788" y="1773780"/>
                <a:ext cx="278296" cy="279537"/>
              </a:xfrm>
              <a:prstGeom prst="rect">
                <a:avLst/>
              </a:prstGeom>
            </p:spPr>
          </p:pic>
          <p:pic>
            <p:nvPicPr>
              <p:cNvPr id="45" name="図 44">
                <a:extLst>
                  <a:ext uri="{FF2B5EF4-FFF2-40B4-BE49-F238E27FC236}">
                    <a16:creationId xmlns:a16="http://schemas.microsoft.com/office/drawing/2014/main" id="{A6DFCDAA-E0F2-1BEE-C5F7-D0292ECC82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3237454">
                <a:off x="2612555" y="1797711"/>
                <a:ext cx="278296" cy="279537"/>
              </a:xfrm>
              <a:prstGeom prst="rect">
                <a:avLst/>
              </a:prstGeom>
            </p:spPr>
          </p:pic>
        </p:grpSp>
        <p:pic>
          <p:nvPicPr>
            <p:cNvPr id="48" name="図 47">
              <a:extLst>
                <a:ext uri="{FF2B5EF4-FFF2-40B4-BE49-F238E27FC236}">
                  <a16:creationId xmlns:a16="http://schemas.microsoft.com/office/drawing/2014/main" id="{ADBAD123-282E-E4A0-5AEC-276420ACA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6223" y="997722"/>
              <a:ext cx="2540000" cy="2540000"/>
            </a:xfrm>
            <a:prstGeom prst="rect">
              <a:avLst/>
            </a:prstGeom>
          </p:spPr>
        </p:pic>
      </p:grp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26AF5BED-B8DB-C083-55E7-DDC57D99550D}"/>
              </a:ext>
            </a:extLst>
          </p:cNvPr>
          <p:cNvGrpSpPr/>
          <p:nvPr/>
        </p:nvGrpSpPr>
        <p:grpSpPr>
          <a:xfrm>
            <a:off x="810512" y="740106"/>
            <a:ext cx="5719708" cy="2652483"/>
            <a:chOff x="804006" y="788551"/>
            <a:chExt cx="5719708" cy="2652483"/>
          </a:xfrm>
        </p:grpSpPr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0973FAAC-E5E1-E415-1E1F-04A50D171D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4006" y="806116"/>
              <a:ext cx="2424882" cy="2628000"/>
              <a:chOff x="1050404" y="951981"/>
              <a:chExt cx="2076652" cy="2250601"/>
            </a:xfrm>
          </p:grpSpPr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6C98F1F0-BD74-5BA3-3D90-EAEB1362F60B}"/>
                  </a:ext>
                </a:extLst>
              </p:cNvPr>
              <p:cNvSpPr/>
              <p:nvPr/>
            </p:nvSpPr>
            <p:spPr>
              <a:xfrm>
                <a:off x="1050404" y="952458"/>
                <a:ext cx="2076652" cy="2240528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50" name="図 49">
                <a:extLst>
                  <a:ext uri="{FF2B5EF4-FFF2-40B4-BE49-F238E27FC236}">
                    <a16:creationId xmlns:a16="http://schemas.microsoft.com/office/drawing/2014/main" id="{0D017D9F-8A38-6352-D93D-271F17B514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64475" y="951981"/>
                <a:ext cx="2059439" cy="2250601"/>
              </a:xfrm>
              <a:prstGeom prst="rect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</p:pic>
        </p:grp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DFA32EC2-7E4F-1649-B5D5-B380DAC6BB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92750" y="788551"/>
              <a:ext cx="2430964" cy="2652483"/>
              <a:chOff x="4423844" y="1078938"/>
              <a:chExt cx="2058448" cy="2246021"/>
            </a:xfrm>
          </p:grpSpPr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8D745F8B-9214-E9FA-DF47-524C17BDE73D}"/>
                  </a:ext>
                </a:extLst>
              </p:cNvPr>
              <p:cNvSpPr/>
              <p:nvPr/>
            </p:nvSpPr>
            <p:spPr>
              <a:xfrm>
                <a:off x="4426470" y="1078938"/>
                <a:ext cx="2055822" cy="224602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59" name="図 58">
                <a:extLst>
                  <a:ext uri="{FF2B5EF4-FFF2-40B4-BE49-F238E27FC236}">
                    <a16:creationId xmlns:a16="http://schemas.microsoft.com/office/drawing/2014/main" id="{E56C12C5-5A2B-822B-D9A4-5B11ECC350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23844" y="1093811"/>
                <a:ext cx="2055823" cy="2225290"/>
              </a:xfrm>
              <a:prstGeom prst="rect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</p:pic>
        </p:grpSp>
      </p:grpSp>
      <p:sp>
        <p:nvSpPr>
          <p:cNvPr id="28" name="角丸四角形 27">
            <a:extLst>
              <a:ext uri="{FF2B5EF4-FFF2-40B4-BE49-F238E27FC236}">
                <a16:creationId xmlns:a16="http://schemas.microsoft.com/office/drawing/2014/main" id="{650699E6-3ED4-42D9-C37B-8652D40DB832}"/>
              </a:ext>
            </a:extLst>
          </p:cNvPr>
          <p:cNvSpPr/>
          <p:nvPr/>
        </p:nvSpPr>
        <p:spPr>
          <a:xfrm>
            <a:off x="395484" y="686078"/>
            <a:ext cx="8304732" cy="2777864"/>
          </a:xfrm>
          <a:prstGeom prst="roundRect">
            <a:avLst/>
          </a:prstGeom>
          <a:solidFill>
            <a:srgbClr val="FFFFFF">
              <a:alpha val="74118"/>
            </a:srgb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6E3E978-3BB8-8854-D0B0-20A933EC3C0A}"/>
              </a:ext>
            </a:extLst>
          </p:cNvPr>
          <p:cNvGrpSpPr/>
          <p:nvPr/>
        </p:nvGrpSpPr>
        <p:grpSpPr>
          <a:xfrm>
            <a:off x="2178104" y="855954"/>
            <a:ext cx="5858905" cy="2478019"/>
            <a:chOff x="1014447" y="710006"/>
            <a:chExt cx="6170013" cy="2753002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284337E6-5633-5DEE-5345-701E63B58B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4447" y="710006"/>
              <a:ext cx="2369018" cy="2753002"/>
              <a:chOff x="1230624" y="869673"/>
              <a:chExt cx="2028810" cy="2357652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2CBAFA87-2695-666C-845D-DB1E4948159E}"/>
                  </a:ext>
                </a:extLst>
              </p:cNvPr>
              <p:cNvSpPr/>
              <p:nvPr/>
            </p:nvSpPr>
            <p:spPr>
              <a:xfrm>
                <a:off x="1230624" y="870151"/>
                <a:ext cx="2026154" cy="235717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6" name="図 15">
                <a:extLst>
                  <a:ext uri="{FF2B5EF4-FFF2-40B4-BE49-F238E27FC236}">
                    <a16:creationId xmlns:a16="http://schemas.microsoft.com/office/drawing/2014/main" id="{459E771E-52C9-1B95-B7E2-83FEF6B90C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3178"/>
              <a:stretch/>
            </p:blipFill>
            <p:spPr>
              <a:xfrm>
                <a:off x="1244698" y="869673"/>
                <a:ext cx="2014736" cy="2340940"/>
              </a:xfrm>
              <a:prstGeom prst="rect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</p:pic>
        </p:grpSp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63A87ABE-E6F7-50DE-DA7C-CDE635FAEEE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13406" y="710006"/>
              <a:ext cx="2371054" cy="2745543"/>
              <a:chOff x="5034068" y="1012429"/>
              <a:chExt cx="2007718" cy="2324821"/>
            </a:xfrm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E2A8AC56-733C-E8F5-42C6-9616726713F2}"/>
                  </a:ext>
                </a:extLst>
              </p:cNvPr>
              <p:cNvSpPr/>
              <p:nvPr/>
            </p:nvSpPr>
            <p:spPr>
              <a:xfrm>
                <a:off x="5034068" y="1012429"/>
                <a:ext cx="2007718" cy="232112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D5EE8DEB-4890-C286-AA23-0A0CE929CE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046510" y="1021708"/>
                <a:ext cx="1995276" cy="2315542"/>
              </a:xfrm>
              <a:prstGeom prst="rect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</p:pic>
        </p:grpSp>
      </p:grp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9CC9878-521E-0ACB-8C15-17B7220329BF}"/>
              </a:ext>
            </a:extLst>
          </p:cNvPr>
          <p:cNvSpPr/>
          <p:nvPr/>
        </p:nvSpPr>
        <p:spPr>
          <a:xfrm>
            <a:off x="546022" y="651452"/>
            <a:ext cx="8398334" cy="2794655"/>
          </a:xfrm>
          <a:prstGeom prst="roundRect">
            <a:avLst>
              <a:gd name="adj" fmla="val 0"/>
            </a:avLst>
          </a:prstGeom>
          <a:solidFill>
            <a:srgbClr val="FFFFFF">
              <a:alpha val="74118"/>
            </a:srgb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6" name="角丸四角形 25">
            <a:extLst>
              <a:ext uri="{FF2B5EF4-FFF2-40B4-BE49-F238E27FC236}">
                <a16:creationId xmlns:a16="http://schemas.microsoft.com/office/drawing/2014/main" id="{48491882-6495-4A8A-4B80-347D589BD107}"/>
              </a:ext>
            </a:extLst>
          </p:cNvPr>
          <p:cNvSpPr/>
          <p:nvPr/>
        </p:nvSpPr>
        <p:spPr>
          <a:xfrm>
            <a:off x="560095" y="991271"/>
            <a:ext cx="8023811" cy="1007526"/>
          </a:xfrm>
          <a:prstGeom prst="roundRect">
            <a:avLst/>
          </a:prstGeom>
          <a:solidFill>
            <a:srgbClr val="FFE9E7"/>
          </a:solidFill>
          <a:ln w="38100">
            <a:solidFill>
              <a:srgbClr val="FF7E79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sng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思い通りに感情を表現することは</a:t>
            </a:r>
            <a:r>
              <a:rPr kumimoji="1" lang="ja-JP" altLang="en-US"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簡単ではない</a:t>
            </a:r>
            <a:r>
              <a:rPr kumimoji="1" lang="en-US" altLang="ja-JP" sz="2800" b="0" i="0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2</a:t>
            </a:r>
            <a:endParaRPr kumimoji="1" lang="ja-JP" altLang="en-US" sz="2800" b="0" i="0" strike="noStrike" kern="1200" cap="none" spc="0" normalizeH="0" baseline="3000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FBFC7C9-238B-C151-7237-FF296D65AFCB}"/>
              </a:ext>
            </a:extLst>
          </p:cNvPr>
          <p:cNvSpPr txBox="1"/>
          <p:nvPr/>
        </p:nvSpPr>
        <p:spPr>
          <a:xfrm>
            <a:off x="5939605" y="4614960"/>
            <a:ext cx="2486578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FF7E79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心が通う</a:t>
            </a:r>
            <a:endParaRPr kumimoji="1" lang="en-US" altLang="ja-JP" sz="2400" dirty="0"/>
          </a:p>
          <a:p>
            <a:pPr algn="ctr"/>
            <a:r>
              <a:rPr kumimoji="1" lang="ja-JP" altLang="en-US" sz="2400"/>
              <a:t>コミュニケーション</a:t>
            </a:r>
          </a:p>
        </p:txBody>
      </p:sp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6DE4D922-A6DA-64A9-4900-E09333E7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6892506-F578-DF3E-51A0-7A90BFDBBEEE}"/>
              </a:ext>
            </a:extLst>
          </p:cNvPr>
          <p:cNvSpPr txBox="1"/>
          <p:nvPr/>
        </p:nvSpPr>
        <p:spPr>
          <a:xfrm>
            <a:off x="478348" y="6546463"/>
            <a:ext cx="4725163" cy="31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ja-JP" sz="7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ja-JP" sz="70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Hatfield E, Cacioppo JT, Rapson RL. Emotional contagion. </a:t>
            </a:r>
            <a:r>
              <a:rPr lang="en" altLang="ja-JP" sz="700" dirty="0" err="1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</a:t>
            </a:r>
            <a:r>
              <a:rPr lang="en" altLang="ja-JP" sz="70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Dir Psychol Sci, 2: 96–99, 1993</a:t>
            </a:r>
            <a:r>
              <a:rPr lang="en" altLang="ja-JP" sz="7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ja-JP" sz="700" dirty="0">
              <a:solidFill>
                <a:schemeClr val="bg2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ja-JP" sz="70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ja-JP" altLang="en-US" sz="70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表情によるコミュニケーション</a:t>
            </a:r>
            <a:r>
              <a:rPr lang="en" altLang="ja-JP" sz="7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ja-JP" sz="7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https://aogakuplus.jp/column/new_communication_style_20201218_01/</a:t>
            </a:r>
            <a:endParaRPr lang="ja-JP" altLang="en-US" sz="700">
              <a:solidFill>
                <a:schemeClr val="bg2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FDDFE00-133B-ECD4-385B-A123CE62ABC9}"/>
              </a:ext>
            </a:extLst>
          </p:cNvPr>
          <p:cNvSpPr/>
          <p:nvPr/>
        </p:nvSpPr>
        <p:spPr>
          <a:xfrm>
            <a:off x="0" y="102397"/>
            <a:ext cx="439521" cy="417564"/>
          </a:xfrm>
          <a:prstGeom prst="rect">
            <a:avLst/>
          </a:prstGeom>
          <a:solidFill>
            <a:srgbClr val="383F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rgbClr val="383F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58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7" grpId="0" animBg="1"/>
      <p:bldP spid="26" grpId="0" animBg="1"/>
      <p:bldP spid="9" grpId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2" y="-11986"/>
            <a:ext cx="276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rgbClr val="383F51"/>
                </a:solidFill>
                <a:latin typeface="Verdana" pitchFamily="34" charset="0"/>
              </a:rPr>
              <a:t>まとめ</a:t>
            </a:r>
            <a:endParaRPr kumimoji="1" lang="ja-JP" altLang="en-US" sz="3200" dirty="0">
              <a:solidFill>
                <a:srgbClr val="383F51"/>
              </a:solidFill>
              <a:latin typeface="Verdana" pitchFamily="34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3A3CCEB-87C7-081E-00F3-DA5BE9B07BA0}"/>
              </a:ext>
            </a:extLst>
          </p:cNvPr>
          <p:cNvSpPr txBox="1"/>
          <p:nvPr/>
        </p:nvSpPr>
        <p:spPr>
          <a:xfrm>
            <a:off x="1317356" y="81887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24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C44BA85-58E8-19C7-7187-D27FC787D868}"/>
              </a:ext>
            </a:extLst>
          </p:cNvPr>
          <p:cNvSpPr txBox="1"/>
          <p:nvPr/>
        </p:nvSpPr>
        <p:spPr>
          <a:xfrm>
            <a:off x="310717" y="966787"/>
            <a:ext cx="760657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800"/>
              <a:t>感情表現に基づくインタラクションの提案と設計</a:t>
            </a:r>
            <a:endParaRPr kumimoji="1" lang="en-US" altLang="ja-JP" sz="2800" dirty="0"/>
          </a:p>
          <a:p>
            <a:endParaRPr kumimoji="1" lang="en-US" altLang="ja-JP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800"/>
              <a:t>感情推定システムの構築と基礎検証</a:t>
            </a:r>
            <a:endParaRPr kumimoji="1" lang="en-US" altLang="ja-JP" sz="2800" dirty="0"/>
          </a:p>
          <a:p>
            <a:endParaRPr kumimoji="1" lang="en-US" altLang="ja-JP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800"/>
              <a:t>推定結果に基づくロボット制御</a:t>
            </a:r>
            <a:endParaRPr kumimoji="1" lang="en-US" altLang="ja-JP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800"/>
              <a:t>ロボットを用いたトレーニングの有意性を確認</a:t>
            </a:r>
            <a:endParaRPr kumimoji="1" lang="en-US" altLang="ja-JP" sz="2800" dirty="0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45C40173-5AB5-EF5D-A41E-ECB0EA3A5AA8}"/>
              </a:ext>
            </a:extLst>
          </p:cNvPr>
          <p:cNvGrpSpPr/>
          <p:nvPr/>
        </p:nvGrpSpPr>
        <p:grpSpPr>
          <a:xfrm>
            <a:off x="310717" y="3962408"/>
            <a:ext cx="4358886" cy="2078115"/>
            <a:chOff x="310717" y="4009369"/>
            <a:chExt cx="4358886" cy="2078115"/>
          </a:xfrm>
        </p:grpSpPr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1E0F021-D1A3-5325-EA06-50243F6556A0}"/>
                </a:ext>
              </a:extLst>
            </p:cNvPr>
            <p:cNvSpPr txBox="1"/>
            <p:nvPr/>
          </p:nvSpPr>
          <p:spPr>
            <a:xfrm>
              <a:off x="1317356" y="4623387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 sz="2400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3AF503A2-4C62-F62C-8811-CE186B1F39BA}"/>
                </a:ext>
              </a:extLst>
            </p:cNvPr>
            <p:cNvSpPr txBox="1"/>
            <p:nvPr/>
          </p:nvSpPr>
          <p:spPr>
            <a:xfrm>
              <a:off x="546022" y="4009369"/>
              <a:ext cx="26821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600">
                  <a:solidFill>
                    <a:srgbClr val="383F51"/>
                  </a:solidFill>
                  <a:latin typeface="Verdana" pitchFamily="34" charset="0"/>
                </a:rPr>
                <a:t>今後の展望</a:t>
              </a:r>
              <a:endParaRPr kumimoji="1" lang="ja-JP" altLang="en-US" sz="3200" dirty="0">
                <a:solidFill>
                  <a:srgbClr val="383F51"/>
                </a:solidFill>
                <a:latin typeface="Verdana" pitchFamily="34" charset="0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3CD521B6-B343-2347-F2A3-0554988A5D51}"/>
                </a:ext>
              </a:extLst>
            </p:cNvPr>
            <p:cNvSpPr txBox="1"/>
            <p:nvPr/>
          </p:nvSpPr>
          <p:spPr>
            <a:xfrm>
              <a:off x="310717" y="4917933"/>
              <a:ext cx="4358886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kumimoji="1" lang="ja-JP" altLang="en-US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フィードバック動作の検討</a:t>
              </a:r>
              <a:endPara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kumimoji="1" lang="ja-JP" altLang="en-US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制御システムの改良</a:t>
              </a:r>
              <a:endPara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888A089-5999-F6D9-2EDF-8EEF416B54CE}"/>
              </a:ext>
            </a:extLst>
          </p:cNvPr>
          <p:cNvSpPr/>
          <p:nvPr/>
        </p:nvSpPr>
        <p:spPr>
          <a:xfrm>
            <a:off x="0" y="104995"/>
            <a:ext cx="439521" cy="417564"/>
          </a:xfrm>
          <a:prstGeom prst="rect">
            <a:avLst/>
          </a:prstGeom>
          <a:solidFill>
            <a:srgbClr val="383F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rgbClr val="383F52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EE6B7EF1-B19B-F433-F819-CE473872327B}"/>
              </a:ext>
            </a:extLst>
          </p:cNvPr>
          <p:cNvSpPr/>
          <p:nvPr/>
        </p:nvSpPr>
        <p:spPr>
          <a:xfrm>
            <a:off x="-1" y="4076791"/>
            <a:ext cx="439521" cy="417564"/>
          </a:xfrm>
          <a:prstGeom prst="rect">
            <a:avLst/>
          </a:prstGeom>
          <a:solidFill>
            <a:srgbClr val="383F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rgbClr val="383F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792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FFD92D4-4F37-239D-F74C-FF87DFB79913}"/>
              </a:ext>
            </a:extLst>
          </p:cNvPr>
          <p:cNvGrpSpPr/>
          <p:nvPr/>
        </p:nvGrpSpPr>
        <p:grpSpPr>
          <a:xfrm>
            <a:off x="349152" y="3851928"/>
            <a:ext cx="8445696" cy="3013989"/>
            <a:chOff x="349152" y="2667432"/>
            <a:chExt cx="8445696" cy="3013989"/>
          </a:xfrm>
        </p:grpSpPr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6DBED68D-6640-43D8-85DD-0CD3D1DCD48B}"/>
                </a:ext>
              </a:extLst>
            </p:cNvPr>
            <p:cNvGrpSpPr/>
            <p:nvPr/>
          </p:nvGrpSpPr>
          <p:grpSpPr>
            <a:xfrm>
              <a:off x="349152" y="2851163"/>
              <a:ext cx="8445696" cy="2830258"/>
              <a:chOff x="800099" y="1809739"/>
              <a:chExt cx="7543800" cy="2830258"/>
            </a:xfrm>
          </p:grpSpPr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0915C006-B63C-7E7E-3CC8-3B74877BC547}"/>
                  </a:ext>
                </a:extLst>
              </p:cNvPr>
              <p:cNvSpPr/>
              <p:nvPr/>
            </p:nvSpPr>
            <p:spPr>
              <a:xfrm>
                <a:off x="800099" y="1809739"/>
                <a:ext cx="7543800" cy="2830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48" name="グループ化 47">
                <a:extLst>
                  <a:ext uri="{FF2B5EF4-FFF2-40B4-BE49-F238E27FC236}">
                    <a16:creationId xmlns:a16="http://schemas.microsoft.com/office/drawing/2014/main" id="{AE7A1B06-1BCE-B1AA-5FCF-F0B18FCCCBD6}"/>
                  </a:ext>
                </a:extLst>
              </p:cNvPr>
              <p:cNvGrpSpPr/>
              <p:nvPr/>
            </p:nvGrpSpPr>
            <p:grpSpPr>
              <a:xfrm>
                <a:off x="2383973" y="2312856"/>
                <a:ext cx="4674456" cy="2181088"/>
                <a:chOff x="4584174" y="1476085"/>
                <a:chExt cx="4674456" cy="2181088"/>
              </a:xfrm>
            </p:grpSpPr>
            <p:pic>
              <p:nvPicPr>
                <p:cNvPr id="50" name="図 49">
                  <a:extLst>
                    <a:ext uri="{FF2B5EF4-FFF2-40B4-BE49-F238E27FC236}">
                      <a16:creationId xmlns:a16="http://schemas.microsoft.com/office/drawing/2014/main" id="{D48C9057-3EF9-195E-7FF6-1ED2A2F602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613945" y="1550805"/>
                  <a:ext cx="2644685" cy="2002601"/>
                </a:xfrm>
                <a:prstGeom prst="rect">
                  <a:avLst/>
                </a:prstGeom>
              </p:spPr>
            </p:pic>
            <p:pic>
              <p:nvPicPr>
                <p:cNvPr id="51" name="図 50">
                  <a:extLst>
                    <a:ext uri="{FF2B5EF4-FFF2-40B4-BE49-F238E27FC236}">
                      <a16:creationId xmlns:a16="http://schemas.microsoft.com/office/drawing/2014/main" id="{95DC7FAB-B7A4-D434-05A7-78503807A0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84174" y="1476085"/>
                  <a:ext cx="2002601" cy="2181088"/>
                </a:xfrm>
                <a:prstGeom prst="rect">
                  <a:avLst/>
                </a:prstGeom>
              </p:spPr>
            </p:pic>
          </p:grpSp>
        </p:grp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E350E093-D76C-3273-A4BD-B8E59DCDED1A}"/>
                </a:ext>
              </a:extLst>
            </p:cNvPr>
            <p:cNvSpPr txBox="1"/>
            <p:nvPr/>
          </p:nvSpPr>
          <p:spPr>
            <a:xfrm>
              <a:off x="1788306" y="2667432"/>
              <a:ext cx="5737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800">
                  <a:solidFill>
                    <a:srgbClr val="FF0000"/>
                  </a:solidFill>
                </a:rPr>
                <a:t>日常的に感情の表現をトレーニング</a:t>
              </a:r>
            </a:p>
          </p:txBody>
        </p:sp>
      </p:grp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48C9F5-5BDF-AB33-A7DD-A92E0FAABC9F}"/>
              </a:ext>
            </a:extLst>
          </p:cNvPr>
          <p:cNvSpPr txBox="1"/>
          <p:nvPr/>
        </p:nvSpPr>
        <p:spPr>
          <a:xfrm>
            <a:off x="546022" y="-11986"/>
            <a:ext cx="2568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rgbClr val="383F52"/>
                </a:solidFill>
                <a:latin typeface="Verdana" pitchFamily="34" charset="0"/>
              </a:rPr>
              <a:t>目的</a:t>
            </a:r>
            <a:endParaRPr kumimoji="1" lang="ja-JP" altLang="en-US" sz="3200" dirty="0">
              <a:solidFill>
                <a:srgbClr val="383F52"/>
              </a:solidFill>
              <a:latin typeface="Verdana" pitchFamily="34" charset="0"/>
            </a:endParaRPr>
          </a:p>
        </p:txBody>
      </p:sp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C0F62B3-0C61-647A-53B2-0ED0B0D4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40" name="三角形 39">
            <a:extLst>
              <a:ext uri="{FF2B5EF4-FFF2-40B4-BE49-F238E27FC236}">
                <a16:creationId xmlns:a16="http://schemas.microsoft.com/office/drawing/2014/main" id="{EC5213B0-3827-F5B7-E194-645870D50F19}"/>
              </a:ext>
            </a:extLst>
          </p:cNvPr>
          <p:cNvSpPr/>
          <p:nvPr/>
        </p:nvSpPr>
        <p:spPr>
          <a:xfrm rot="10800000">
            <a:off x="3738283" y="2112204"/>
            <a:ext cx="1667435" cy="257129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69B0577C-205A-014B-3AD0-B3156107A34B}"/>
              </a:ext>
            </a:extLst>
          </p:cNvPr>
          <p:cNvSpPr txBox="1"/>
          <p:nvPr/>
        </p:nvSpPr>
        <p:spPr>
          <a:xfrm>
            <a:off x="777968" y="2632787"/>
            <a:ext cx="7588065" cy="954107"/>
          </a:xfrm>
          <a:prstGeom prst="rect">
            <a:avLst/>
          </a:prstGeom>
          <a:solidFill>
            <a:srgbClr val="FF7E79">
              <a:alpha val="9804"/>
            </a:srgbClr>
          </a:solidFill>
          <a:ln w="38100">
            <a:solidFill>
              <a:srgbClr val="FF7E7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感情表現に基づき人とインタラクションする</a:t>
            </a:r>
            <a:endParaRPr kumimoji="1" lang="en-US" altLang="ja-JP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ja-JP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ロボットを開発する．</a:t>
            </a:r>
            <a:endParaRPr kumimoji="1" lang="en-US" altLang="ja-JP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05E98968-8803-3490-04C7-4A8572710A13}"/>
              </a:ext>
            </a:extLst>
          </p:cNvPr>
          <p:cNvSpPr/>
          <p:nvPr/>
        </p:nvSpPr>
        <p:spPr>
          <a:xfrm>
            <a:off x="777968" y="991271"/>
            <a:ext cx="7588065" cy="1007526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思い通り</a:t>
            </a:r>
            <a:r>
              <a:rPr kumimoji="1" lang="ja-JP" altLang="en-US" sz="2800" b="0" i="0" u="sng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に感情を表現することは</a:t>
            </a:r>
            <a:r>
              <a:rPr kumimoji="1" lang="ja-JP" altLang="en-US"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簡単ではない</a:t>
            </a:r>
            <a:r>
              <a:rPr kumimoji="1" lang="en-US" altLang="ja-JP" sz="2800" b="0" i="0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2</a:t>
            </a:r>
            <a:endParaRPr kumimoji="1" lang="ja-JP" altLang="en-US" sz="2800" b="0" i="0" strike="noStrike" kern="1200" cap="none" spc="0" normalizeH="0" baseline="3000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1D2142F-2A95-C344-4DC4-DE3A96EA6683}"/>
              </a:ext>
            </a:extLst>
          </p:cNvPr>
          <p:cNvSpPr/>
          <p:nvPr/>
        </p:nvSpPr>
        <p:spPr>
          <a:xfrm>
            <a:off x="0" y="102397"/>
            <a:ext cx="439521" cy="417564"/>
          </a:xfrm>
          <a:prstGeom prst="rect">
            <a:avLst/>
          </a:prstGeom>
          <a:solidFill>
            <a:srgbClr val="383F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rgbClr val="383F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62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AF6AEEF-8886-4727-99FF-F54A830521B6}"/>
              </a:ext>
            </a:extLst>
          </p:cNvPr>
          <p:cNvSpPr txBox="1"/>
          <p:nvPr/>
        </p:nvSpPr>
        <p:spPr>
          <a:xfrm>
            <a:off x="546022" y="-11986"/>
            <a:ext cx="5092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rgbClr val="383F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システムの概要</a:t>
            </a:r>
            <a:endParaRPr kumimoji="1" lang="ja-JP" altLang="en-US" sz="3600" dirty="0">
              <a:solidFill>
                <a:srgbClr val="383F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図 44">
            <a:extLst>
              <a:ext uri="{FF2B5EF4-FFF2-40B4-BE49-F238E27FC236}">
                <a16:creationId xmlns:a16="http://schemas.microsoft.com/office/drawing/2014/main" id="{24891DEF-FFB9-E12F-AD64-3F06D5EC3B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980" r="28580" b="73313"/>
          <a:stretch/>
        </p:blipFill>
        <p:spPr>
          <a:xfrm>
            <a:off x="14465" y="4339129"/>
            <a:ext cx="3793762" cy="120407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D271243-E373-EB45-9109-A967D597A6B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529" y="2481757"/>
            <a:ext cx="1818138" cy="1884483"/>
          </a:xfrm>
          <a:prstGeom prst="rect">
            <a:avLst/>
          </a:prstGeom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3B7EB293-3A01-D448-933B-EA2902D3E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0184" y="1014756"/>
            <a:ext cx="1370966" cy="137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B2E6A1B-BE12-4043-A3DE-660246D4196A}"/>
              </a:ext>
            </a:extLst>
          </p:cNvPr>
          <p:cNvSpPr txBox="1"/>
          <p:nvPr/>
        </p:nvSpPr>
        <p:spPr>
          <a:xfrm>
            <a:off x="5565589" y="869242"/>
            <a:ext cx="21547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/>
              <a:t>ロボット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6D4742C-9AB1-DD40-8CBA-36E271D6990B}"/>
              </a:ext>
            </a:extLst>
          </p:cNvPr>
          <p:cNvSpPr txBox="1"/>
          <p:nvPr/>
        </p:nvSpPr>
        <p:spPr>
          <a:xfrm>
            <a:off x="401737" y="869242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/>
              <a:t>人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506CACC-AFAC-3E45-88FF-63E13CD5D156}"/>
              </a:ext>
            </a:extLst>
          </p:cNvPr>
          <p:cNvSpPr txBox="1"/>
          <p:nvPr/>
        </p:nvSpPr>
        <p:spPr>
          <a:xfrm>
            <a:off x="777529" y="5954810"/>
            <a:ext cx="7888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u="sng">
                <a:latin typeface="Times New Roman" panose="02020603050405020304" pitchFamily="18" charset="0"/>
                <a:cs typeface="Times New Roman" panose="02020603050405020304" pitchFamily="18" charset="0"/>
              </a:rPr>
              <a:t>感情表現に基づくインタラクションを設計</a:t>
            </a:r>
            <a:endParaRPr kumimoji="1" lang="ja-JP" altLang="en-US" sz="3600" u="sng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954D6013-649A-E1DA-EE72-CFD7182FE7C9}"/>
              </a:ext>
            </a:extLst>
          </p:cNvPr>
          <p:cNvSpPr txBox="1"/>
          <p:nvPr/>
        </p:nvSpPr>
        <p:spPr>
          <a:xfrm>
            <a:off x="493135" y="1800947"/>
            <a:ext cx="1463133" cy="584775"/>
          </a:xfrm>
          <a:prstGeom prst="rect">
            <a:avLst/>
          </a:prstGeom>
          <a:solidFill>
            <a:srgbClr val="FFFFFF">
              <a:alpha val="8902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  <a:endParaRPr kumimoji="1" lang="ja-JP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819B1A06-CCC8-72D1-D98E-4FE642AAB3D1}"/>
              </a:ext>
            </a:extLst>
          </p:cNvPr>
          <p:cNvGrpSpPr>
            <a:grpSpLocks noChangeAspect="1"/>
          </p:cNvGrpSpPr>
          <p:nvPr/>
        </p:nvGrpSpPr>
        <p:grpSpPr>
          <a:xfrm>
            <a:off x="4785756" y="4593955"/>
            <a:ext cx="4138548" cy="1073492"/>
            <a:chOff x="775873" y="5283036"/>
            <a:chExt cx="2960258" cy="767857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D3F4FC11-0198-7331-3652-514A97E49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4070" y="5313904"/>
              <a:ext cx="771716" cy="70612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F7869983-621B-8BCB-A030-82F11BAB0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5873" y="5300399"/>
              <a:ext cx="771716" cy="73313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6405DF01-BA2D-BCB7-1D10-DB5B36B9A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12267" y="5283036"/>
              <a:ext cx="771716" cy="767857"/>
            </a:xfrm>
            <a:prstGeom prst="rect">
              <a:avLst/>
            </a:prstGeom>
          </p:spPr>
        </p:pic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1819DD71-23C5-29FC-94E7-141D42ED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64415" y="5338031"/>
              <a:ext cx="771716" cy="679110"/>
            </a:xfrm>
            <a:prstGeom prst="rect">
              <a:avLst/>
            </a:prstGeom>
          </p:spPr>
        </p:pic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4D68D18A-A8C9-6836-2CB4-0EE607D8D48D}"/>
              </a:ext>
            </a:extLst>
          </p:cNvPr>
          <p:cNvGrpSpPr/>
          <p:nvPr/>
        </p:nvGrpSpPr>
        <p:grpSpPr>
          <a:xfrm>
            <a:off x="3111552" y="2063749"/>
            <a:ext cx="2527424" cy="2472819"/>
            <a:chOff x="3040302" y="2158749"/>
            <a:chExt cx="2527424" cy="2472819"/>
          </a:xfrm>
        </p:grpSpPr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A8BE35ED-1BF2-2EBB-9FC3-AAC2311F63E3}"/>
                </a:ext>
              </a:extLst>
            </p:cNvPr>
            <p:cNvSpPr txBox="1"/>
            <p:nvPr/>
          </p:nvSpPr>
          <p:spPr>
            <a:xfrm>
              <a:off x="3596128" y="2158749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/>
                <a:t>感情表現</a:t>
              </a: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80303250-E63E-705C-861B-C9D0DD1808E6}"/>
                </a:ext>
              </a:extLst>
            </p:cNvPr>
            <p:cNvSpPr txBox="1"/>
            <p:nvPr/>
          </p:nvSpPr>
          <p:spPr>
            <a:xfrm>
              <a:off x="3519184" y="4169903"/>
              <a:ext cx="156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/>
                <a:t>行動・反応</a:t>
              </a:r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4ED0A3D7-A8A3-947B-056D-AD77A7627C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40302" y="2605148"/>
              <a:ext cx="2527424" cy="1496908"/>
              <a:chOff x="3039304" y="2838305"/>
              <a:chExt cx="2130069" cy="1261568"/>
            </a:xfrm>
          </p:grpSpPr>
          <p:sp>
            <p:nvSpPr>
              <p:cNvPr id="22" name="環状矢印 2">
                <a:extLst>
                  <a:ext uri="{FF2B5EF4-FFF2-40B4-BE49-F238E27FC236}">
                    <a16:creationId xmlns:a16="http://schemas.microsoft.com/office/drawing/2014/main" id="{35B6224E-F6B5-A48E-6610-113E6485D0C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905093" y="2835593"/>
                <a:ext cx="1175245" cy="1353315"/>
              </a:xfrm>
              <a:custGeom>
                <a:avLst/>
                <a:gdLst>
                  <a:gd name="connsiteX0" fmla="*/ 82934 w 1145808"/>
                  <a:gd name="connsiteY0" fmla="*/ 572904 h 1145808"/>
                  <a:gd name="connsiteX1" fmla="*/ 525511 w 1145808"/>
                  <a:gd name="connsiteY1" fmla="*/ 85231 h 1145808"/>
                  <a:gd name="connsiteX2" fmla="*/ 1053706 w 1145808"/>
                  <a:gd name="connsiteY2" fmla="*/ 478562 h 1145808"/>
                  <a:gd name="connsiteX3" fmla="*/ 1135053 w 1145808"/>
                  <a:gd name="connsiteY3" fmla="*/ 471918 h 1145808"/>
                  <a:gd name="connsiteX4" fmla="*/ 916339 w 1145808"/>
                  <a:gd name="connsiteY4" fmla="*/ 544850 h 1145808"/>
                  <a:gd name="connsiteX5" fmla="*/ 679919 w 1145808"/>
                  <a:gd name="connsiteY5" fmla="*/ 509096 h 1145808"/>
                  <a:gd name="connsiteX6" fmla="*/ 759277 w 1145808"/>
                  <a:gd name="connsiteY6" fmla="*/ 502614 h 1145808"/>
                  <a:gd name="connsiteX7" fmla="*/ 537180 w 1145808"/>
                  <a:gd name="connsiteY7" fmla="*/ 376947 h 1145808"/>
                  <a:gd name="connsiteX8" fmla="*/ 373717 w 1145808"/>
                  <a:gd name="connsiteY8" fmla="*/ 572904 h 1145808"/>
                  <a:gd name="connsiteX9" fmla="*/ 82934 w 1145808"/>
                  <a:gd name="connsiteY9" fmla="*/ 572904 h 1145808"/>
                  <a:gd name="connsiteX0" fmla="*/ 0 w 1052119"/>
                  <a:gd name="connsiteY0" fmla="*/ 489998 h 566719"/>
                  <a:gd name="connsiteX1" fmla="*/ 442577 w 1052119"/>
                  <a:gd name="connsiteY1" fmla="*/ 2325 h 566719"/>
                  <a:gd name="connsiteX2" fmla="*/ 970772 w 1052119"/>
                  <a:gd name="connsiteY2" fmla="*/ 395656 h 566719"/>
                  <a:gd name="connsiteX3" fmla="*/ 1052119 w 1052119"/>
                  <a:gd name="connsiteY3" fmla="*/ 389012 h 566719"/>
                  <a:gd name="connsiteX4" fmla="*/ 846105 w 1052119"/>
                  <a:gd name="connsiteY4" fmla="*/ 566719 h 566719"/>
                  <a:gd name="connsiteX5" fmla="*/ 596985 w 1052119"/>
                  <a:gd name="connsiteY5" fmla="*/ 426190 h 566719"/>
                  <a:gd name="connsiteX6" fmla="*/ 676343 w 1052119"/>
                  <a:gd name="connsiteY6" fmla="*/ 419708 h 566719"/>
                  <a:gd name="connsiteX7" fmla="*/ 454246 w 1052119"/>
                  <a:gd name="connsiteY7" fmla="*/ 294041 h 566719"/>
                  <a:gd name="connsiteX8" fmla="*/ 290783 w 1052119"/>
                  <a:gd name="connsiteY8" fmla="*/ 489998 h 566719"/>
                  <a:gd name="connsiteX9" fmla="*/ 0 w 1052119"/>
                  <a:gd name="connsiteY9" fmla="*/ 489998 h 566719"/>
                  <a:gd name="connsiteX0" fmla="*/ 0 w 1052119"/>
                  <a:gd name="connsiteY0" fmla="*/ 489998 h 620694"/>
                  <a:gd name="connsiteX1" fmla="*/ 442577 w 1052119"/>
                  <a:gd name="connsiteY1" fmla="*/ 2325 h 620694"/>
                  <a:gd name="connsiteX2" fmla="*/ 970772 w 1052119"/>
                  <a:gd name="connsiteY2" fmla="*/ 395656 h 620694"/>
                  <a:gd name="connsiteX3" fmla="*/ 1052119 w 1052119"/>
                  <a:gd name="connsiteY3" fmla="*/ 389012 h 620694"/>
                  <a:gd name="connsiteX4" fmla="*/ 852455 w 1052119"/>
                  <a:gd name="connsiteY4" fmla="*/ 620694 h 620694"/>
                  <a:gd name="connsiteX5" fmla="*/ 596985 w 1052119"/>
                  <a:gd name="connsiteY5" fmla="*/ 426190 h 620694"/>
                  <a:gd name="connsiteX6" fmla="*/ 676343 w 1052119"/>
                  <a:gd name="connsiteY6" fmla="*/ 419708 h 620694"/>
                  <a:gd name="connsiteX7" fmla="*/ 454246 w 1052119"/>
                  <a:gd name="connsiteY7" fmla="*/ 294041 h 620694"/>
                  <a:gd name="connsiteX8" fmla="*/ 290783 w 1052119"/>
                  <a:gd name="connsiteY8" fmla="*/ 489998 h 620694"/>
                  <a:gd name="connsiteX9" fmla="*/ 0 w 1052119"/>
                  <a:gd name="connsiteY9" fmla="*/ 489998 h 620694"/>
                  <a:gd name="connsiteX0" fmla="*/ 0 w 1052119"/>
                  <a:gd name="connsiteY0" fmla="*/ 489998 h 636569"/>
                  <a:gd name="connsiteX1" fmla="*/ 442577 w 1052119"/>
                  <a:gd name="connsiteY1" fmla="*/ 2325 h 636569"/>
                  <a:gd name="connsiteX2" fmla="*/ 970772 w 1052119"/>
                  <a:gd name="connsiteY2" fmla="*/ 395656 h 636569"/>
                  <a:gd name="connsiteX3" fmla="*/ 1052119 w 1052119"/>
                  <a:gd name="connsiteY3" fmla="*/ 389012 h 636569"/>
                  <a:gd name="connsiteX4" fmla="*/ 852455 w 1052119"/>
                  <a:gd name="connsiteY4" fmla="*/ 636569 h 636569"/>
                  <a:gd name="connsiteX5" fmla="*/ 596985 w 1052119"/>
                  <a:gd name="connsiteY5" fmla="*/ 426190 h 636569"/>
                  <a:gd name="connsiteX6" fmla="*/ 676343 w 1052119"/>
                  <a:gd name="connsiteY6" fmla="*/ 419708 h 636569"/>
                  <a:gd name="connsiteX7" fmla="*/ 454246 w 1052119"/>
                  <a:gd name="connsiteY7" fmla="*/ 294041 h 636569"/>
                  <a:gd name="connsiteX8" fmla="*/ 290783 w 1052119"/>
                  <a:gd name="connsiteY8" fmla="*/ 489998 h 636569"/>
                  <a:gd name="connsiteX9" fmla="*/ 0 w 1052119"/>
                  <a:gd name="connsiteY9" fmla="*/ 489998 h 636569"/>
                  <a:gd name="connsiteX0" fmla="*/ 0 w 1052119"/>
                  <a:gd name="connsiteY0" fmla="*/ 489998 h 620694"/>
                  <a:gd name="connsiteX1" fmla="*/ 442577 w 1052119"/>
                  <a:gd name="connsiteY1" fmla="*/ 2325 h 620694"/>
                  <a:gd name="connsiteX2" fmla="*/ 970772 w 1052119"/>
                  <a:gd name="connsiteY2" fmla="*/ 395656 h 620694"/>
                  <a:gd name="connsiteX3" fmla="*/ 1052119 w 1052119"/>
                  <a:gd name="connsiteY3" fmla="*/ 389012 h 620694"/>
                  <a:gd name="connsiteX4" fmla="*/ 852455 w 1052119"/>
                  <a:gd name="connsiteY4" fmla="*/ 620694 h 620694"/>
                  <a:gd name="connsiteX5" fmla="*/ 596985 w 1052119"/>
                  <a:gd name="connsiteY5" fmla="*/ 426190 h 620694"/>
                  <a:gd name="connsiteX6" fmla="*/ 676343 w 1052119"/>
                  <a:gd name="connsiteY6" fmla="*/ 419708 h 620694"/>
                  <a:gd name="connsiteX7" fmla="*/ 454246 w 1052119"/>
                  <a:gd name="connsiteY7" fmla="*/ 294041 h 620694"/>
                  <a:gd name="connsiteX8" fmla="*/ 290783 w 1052119"/>
                  <a:gd name="connsiteY8" fmla="*/ 489998 h 620694"/>
                  <a:gd name="connsiteX9" fmla="*/ 0 w 1052119"/>
                  <a:gd name="connsiteY9" fmla="*/ 489998 h 620694"/>
                  <a:gd name="connsiteX0" fmla="*/ 0 w 1052119"/>
                  <a:gd name="connsiteY0" fmla="*/ 489998 h 620694"/>
                  <a:gd name="connsiteX1" fmla="*/ 442577 w 1052119"/>
                  <a:gd name="connsiteY1" fmla="*/ 2325 h 620694"/>
                  <a:gd name="connsiteX2" fmla="*/ 970772 w 1052119"/>
                  <a:gd name="connsiteY2" fmla="*/ 395656 h 620694"/>
                  <a:gd name="connsiteX3" fmla="*/ 1052119 w 1052119"/>
                  <a:gd name="connsiteY3" fmla="*/ 389012 h 620694"/>
                  <a:gd name="connsiteX4" fmla="*/ 852455 w 1052119"/>
                  <a:gd name="connsiteY4" fmla="*/ 620694 h 620694"/>
                  <a:gd name="connsiteX5" fmla="*/ 562060 w 1052119"/>
                  <a:gd name="connsiteY5" fmla="*/ 429365 h 620694"/>
                  <a:gd name="connsiteX6" fmla="*/ 676343 w 1052119"/>
                  <a:gd name="connsiteY6" fmla="*/ 419708 h 620694"/>
                  <a:gd name="connsiteX7" fmla="*/ 454246 w 1052119"/>
                  <a:gd name="connsiteY7" fmla="*/ 294041 h 620694"/>
                  <a:gd name="connsiteX8" fmla="*/ 290783 w 1052119"/>
                  <a:gd name="connsiteY8" fmla="*/ 489998 h 620694"/>
                  <a:gd name="connsiteX9" fmla="*/ 0 w 1052119"/>
                  <a:gd name="connsiteY9" fmla="*/ 489998 h 620694"/>
                  <a:gd name="connsiteX0" fmla="*/ 0 w 1093394"/>
                  <a:gd name="connsiteY0" fmla="*/ 489998 h 620694"/>
                  <a:gd name="connsiteX1" fmla="*/ 442577 w 1093394"/>
                  <a:gd name="connsiteY1" fmla="*/ 2325 h 620694"/>
                  <a:gd name="connsiteX2" fmla="*/ 970772 w 1093394"/>
                  <a:gd name="connsiteY2" fmla="*/ 395656 h 620694"/>
                  <a:gd name="connsiteX3" fmla="*/ 1093394 w 1093394"/>
                  <a:gd name="connsiteY3" fmla="*/ 385837 h 620694"/>
                  <a:gd name="connsiteX4" fmla="*/ 852455 w 1093394"/>
                  <a:gd name="connsiteY4" fmla="*/ 620694 h 620694"/>
                  <a:gd name="connsiteX5" fmla="*/ 562060 w 1093394"/>
                  <a:gd name="connsiteY5" fmla="*/ 429365 h 620694"/>
                  <a:gd name="connsiteX6" fmla="*/ 676343 w 1093394"/>
                  <a:gd name="connsiteY6" fmla="*/ 419708 h 620694"/>
                  <a:gd name="connsiteX7" fmla="*/ 454246 w 1093394"/>
                  <a:gd name="connsiteY7" fmla="*/ 294041 h 620694"/>
                  <a:gd name="connsiteX8" fmla="*/ 290783 w 1093394"/>
                  <a:gd name="connsiteY8" fmla="*/ 489998 h 620694"/>
                  <a:gd name="connsiteX9" fmla="*/ 0 w 1093394"/>
                  <a:gd name="connsiteY9" fmla="*/ 489998 h 620694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10978 w 1093394"/>
                  <a:gd name="connsiteY9" fmla="*/ 1259062 h 1259062"/>
                  <a:gd name="connsiteX10" fmla="*/ 0 w 1093394"/>
                  <a:gd name="connsiteY10" fmla="*/ 489998 h 1259062"/>
                  <a:gd name="connsiteX0" fmla="*/ 0 w 1093394"/>
                  <a:gd name="connsiteY0" fmla="*/ 489998 h 1329101"/>
                  <a:gd name="connsiteX1" fmla="*/ 442577 w 1093394"/>
                  <a:gd name="connsiteY1" fmla="*/ 2325 h 1329101"/>
                  <a:gd name="connsiteX2" fmla="*/ 970772 w 1093394"/>
                  <a:gd name="connsiteY2" fmla="*/ 395656 h 1329101"/>
                  <a:gd name="connsiteX3" fmla="*/ 1093394 w 1093394"/>
                  <a:gd name="connsiteY3" fmla="*/ 385837 h 1329101"/>
                  <a:gd name="connsiteX4" fmla="*/ 852455 w 1093394"/>
                  <a:gd name="connsiteY4" fmla="*/ 620694 h 1329101"/>
                  <a:gd name="connsiteX5" fmla="*/ 562060 w 1093394"/>
                  <a:gd name="connsiteY5" fmla="*/ 429365 h 1329101"/>
                  <a:gd name="connsiteX6" fmla="*/ 676343 w 1093394"/>
                  <a:gd name="connsiteY6" fmla="*/ 419708 h 1329101"/>
                  <a:gd name="connsiteX7" fmla="*/ 454246 w 1093394"/>
                  <a:gd name="connsiteY7" fmla="*/ 294041 h 1329101"/>
                  <a:gd name="connsiteX8" fmla="*/ 290783 w 1093394"/>
                  <a:gd name="connsiteY8" fmla="*/ 489998 h 1329101"/>
                  <a:gd name="connsiteX9" fmla="*/ 287203 w 1093394"/>
                  <a:gd name="connsiteY9" fmla="*/ 1254300 h 1329101"/>
                  <a:gd name="connsiteX10" fmla="*/ 10978 w 1093394"/>
                  <a:gd name="connsiteY10" fmla="*/ 1259062 h 1329101"/>
                  <a:gd name="connsiteX11" fmla="*/ 0 w 1093394"/>
                  <a:gd name="connsiteY11" fmla="*/ 489998 h 1329101"/>
                  <a:gd name="connsiteX0" fmla="*/ 0 w 1093394"/>
                  <a:gd name="connsiteY0" fmla="*/ 489998 h 1284778"/>
                  <a:gd name="connsiteX1" fmla="*/ 442577 w 1093394"/>
                  <a:gd name="connsiteY1" fmla="*/ 2325 h 1284778"/>
                  <a:gd name="connsiteX2" fmla="*/ 970772 w 1093394"/>
                  <a:gd name="connsiteY2" fmla="*/ 395656 h 1284778"/>
                  <a:gd name="connsiteX3" fmla="*/ 1093394 w 1093394"/>
                  <a:gd name="connsiteY3" fmla="*/ 385837 h 1284778"/>
                  <a:gd name="connsiteX4" fmla="*/ 852455 w 1093394"/>
                  <a:gd name="connsiteY4" fmla="*/ 620694 h 1284778"/>
                  <a:gd name="connsiteX5" fmla="*/ 562060 w 1093394"/>
                  <a:gd name="connsiteY5" fmla="*/ 429365 h 1284778"/>
                  <a:gd name="connsiteX6" fmla="*/ 676343 w 1093394"/>
                  <a:gd name="connsiteY6" fmla="*/ 419708 h 1284778"/>
                  <a:gd name="connsiteX7" fmla="*/ 454246 w 1093394"/>
                  <a:gd name="connsiteY7" fmla="*/ 294041 h 1284778"/>
                  <a:gd name="connsiteX8" fmla="*/ 290783 w 1093394"/>
                  <a:gd name="connsiteY8" fmla="*/ 489998 h 1284778"/>
                  <a:gd name="connsiteX9" fmla="*/ 287203 w 1093394"/>
                  <a:gd name="connsiteY9" fmla="*/ 1254300 h 1284778"/>
                  <a:gd name="connsiteX10" fmla="*/ 10978 w 1093394"/>
                  <a:gd name="connsiteY10" fmla="*/ 1259062 h 1284778"/>
                  <a:gd name="connsiteX11" fmla="*/ 0 w 1093394"/>
                  <a:gd name="connsiteY11" fmla="*/ 489998 h 1284778"/>
                  <a:gd name="connsiteX0" fmla="*/ 0 w 1093394"/>
                  <a:gd name="connsiteY0" fmla="*/ 489998 h 1284778"/>
                  <a:gd name="connsiteX1" fmla="*/ 442577 w 1093394"/>
                  <a:gd name="connsiteY1" fmla="*/ 2325 h 1284778"/>
                  <a:gd name="connsiteX2" fmla="*/ 970772 w 1093394"/>
                  <a:gd name="connsiteY2" fmla="*/ 395656 h 1284778"/>
                  <a:gd name="connsiteX3" fmla="*/ 1093394 w 1093394"/>
                  <a:gd name="connsiteY3" fmla="*/ 385837 h 1284778"/>
                  <a:gd name="connsiteX4" fmla="*/ 852455 w 1093394"/>
                  <a:gd name="connsiteY4" fmla="*/ 620694 h 1284778"/>
                  <a:gd name="connsiteX5" fmla="*/ 562060 w 1093394"/>
                  <a:gd name="connsiteY5" fmla="*/ 429365 h 1284778"/>
                  <a:gd name="connsiteX6" fmla="*/ 676343 w 1093394"/>
                  <a:gd name="connsiteY6" fmla="*/ 419708 h 1284778"/>
                  <a:gd name="connsiteX7" fmla="*/ 454246 w 1093394"/>
                  <a:gd name="connsiteY7" fmla="*/ 294041 h 1284778"/>
                  <a:gd name="connsiteX8" fmla="*/ 290783 w 1093394"/>
                  <a:gd name="connsiteY8" fmla="*/ 489998 h 1284778"/>
                  <a:gd name="connsiteX9" fmla="*/ 287203 w 1093394"/>
                  <a:gd name="connsiteY9" fmla="*/ 1254300 h 1284778"/>
                  <a:gd name="connsiteX10" fmla="*/ 10978 w 1093394"/>
                  <a:gd name="connsiteY10" fmla="*/ 1259062 h 1284778"/>
                  <a:gd name="connsiteX11" fmla="*/ 0 w 1093394"/>
                  <a:gd name="connsiteY11" fmla="*/ 489998 h 1284778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3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3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3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3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3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6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2670"/>
                  <a:gd name="connsiteX1" fmla="*/ 442577 w 1093394"/>
                  <a:gd name="connsiteY1" fmla="*/ 2325 h 1262670"/>
                  <a:gd name="connsiteX2" fmla="*/ 970772 w 1093394"/>
                  <a:gd name="connsiteY2" fmla="*/ 395656 h 1262670"/>
                  <a:gd name="connsiteX3" fmla="*/ 1093394 w 1093394"/>
                  <a:gd name="connsiteY3" fmla="*/ 385837 h 1262670"/>
                  <a:gd name="connsiteX4" fmla="*/ 852455 w 1093394"/>
                  <a:gd name="connsiteY4" fmla="*/ 620694 h 1262670"/>
                  <a:gd name="connsiteX5" fmla="*/ 562060 w 1093394"/>
                  <a:gd name="connsiteY5" fmla="*/ 429365 h 1262670"/>
                  <a:gd name="connsiteX6" fmla="*/ 676343 w 1093394"/>
                  <a:gd name="connsiteY6" fmla="*/ 419708 h 1262670"/>
                  <a:gd name="connsiteX7" fmla="*/ 454246 w 1093394"/>
                  <a:gd name="connsiteY7" fmla="*/ 294041 h 1262670"/>
                  <a:gd name="connsiteX8" fmla="*/ 290783 w 1093394"/>
                  <a:gd name="connsiteY8" fmla="*/ 489998 h 1262670"/>
                  <a:gd name="connsiteX9" fmla="*/ 287209 w 1093394"/>
                  <a:gd name="connsiteY9" fmla="*/ 1259062 h 1262670"/>
                  <a:gd name="connsiteX10" fmla="*/ 10978 w 1093394"/>
                  <a:gd name="connsiteY10" fmla="*/ 1259062 h 1262670"/>
                  <a:gd name="connsiteX11" fmla="*/ 0 w 1093394"/>
                  <a:gd name="connsiteY11" fmla="*/ 489998 h 1262670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10978 w 1093394"/>
                  <a:gd name="connsiteY10" fmla="*/ 1259062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10978 w 1093394"/>
                  <a:gd name="connsiteY10" fmla="*/ 1259062 h 1259062"/>
                  <a:gd name="connsiteX11" fmla="*/ 0 w 1093394"/>
                  <a:gd name="connsiteY11" fmla="*/ 489998 h 1259062"/>
                  <a:gd name="connsiteX0" fmla="*/ 4086 w 1097480"/>
                  <a:gd name="connsiteY0" fmla="*/ 489998 h 1259062"/>
                  <a:gd name="connsiteX1" fmla="*/ 446663 w 1097480"/>
                  <a:gd name="connsiteY1" fmla="*/ 2325 h 1259062"/>
                  <a:gd name="connsiteX2" fmla="*/ 974858 w 1097480"/>
                  <a:gd name="connsiteY2" fmla="*/ 395656 h 1259062"/>
                  <a:gd name="connsiteX3" fmla="*/ 1097480 w 1097480"/>
                  <a:gd name="connsiteY3" fmla="*/ 385837 h 1259062"/>
                  <a:gd name="connsiteX4" fmla="*/ 856541 w 1097480"/>
                  <a:gd name="connsiteY4" fmla="*/ 620694 h 1259062"/>
                  <a:gd name="connsiteX5" fmla="*/ 566146 w 1097480"/>
                  <a:gd name="connsiteY5" fmla="*/ 429365 h 1259062"/>
                  <a:gd name="connsiteX6" fmla="*/ 680429 w 1097480"/>
                  <a:gd name="connsiteY6" fmla="*/ 419708 h 1259062"/>
                  <a:gd name="connsiteX7" fmla="*/ 458332 w 1097480"/>
                  <a:gd name="connsiteY7" fmla="*/ 294041 h 1259062"/>
                  <a:gd name="connsiteX8" fmla="*/ 294869 w 1097480"/>
                  <a:gd name="connsiteY8" fmla="*/ 489998 h 1259062"/>
                  <a:gd name="connsiteX9" fmla="*/ 291295 w 1097480"/>
                  <a:gd name="connsiteY9" fmla="*/ 1259062 h 1259062"/>
                  <a:gd name="connsiteX10" fmla="*/ 777 w 1097480"/>
                  <a:gd name="connsiteY10" fmla="*/ 1259062 h 1259062"/>
                  <a:gd name="connsiteX11" fmla="*/ 4086 w 1097480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10979 w 1093394"/>
                  <a:gd name="connsiteY10" fmla="*/ 1259062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25267 w 1093394"/>
                  <a:gd name="connsiteY10" fmla="*/ 1259062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10979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1454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1454 w 1093394"/>
                  <a:gd name="connsiteY10" fmla="*/ 1256682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1454 w 1093394"/>
                  <a:gd name="connsiteY10" fmla="*/ 1256682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8597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1454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6217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1454 w 1093394"/>
                  <a:gd name="connsiteY10" fmla="*/ 1254300 h 1259062"/>
                  <a:gd name="connsiteX11" fmla="*/ 0 w 1093394"/>
                  <a:gd name="connsiteY11" fmla="*/ 489998 h 125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3394" h="1259062">
                    <a:moveTo>
                      <a:pt x="0" y="489998"/>
                    </a:moveTo>
                    <a:cubicBezTo>
                      <a:pt x="0" y="237752"/>
                      <a:pt x="191513" y="26724"/>
                      <a:pt x="442577" y="2325"/>
                    </a:cubicBezTo>
                    <a:cubicBezTo>
                      <a:pt x="693641" y="-22074"/>
                      <a:pt x="922203" y="148130"/>
                      <a:pt x="970772" y="395656"/>
                    </a:cubicBezTo>
                    <a:lnTo>
                      <a:pt x="1093394" y="385837"/>
                    </a:lnTo>
                    <a:lnTo>
                      <a:pt x="852455" y="620694"/>
                    </a:lnTo>
                    <a:lnTo>
                      <a:pt x="562060" y="429365"/>
                    </a:lnTo>
                    <a:lnTo>
                      <a:pt x="676343" y="419708"/>
                    </a:lnTo>
                    <a:cubicBezTo>
                      <a:pt x="642385" y="329670"/>
                      <a:pt x="548914" y="276782"/>
                      <a:pt x="454246" y="294041"/>
                    </a:cubicBezTo>
                    <a:cubicBezTo>
                      <a:pt x="359578" y="311300"/>
                      <a:pt x="286879" y="420442"/>
                      <a:pt x="290783" y="489998"/>
                    </a:cubicBezTo>
                    <a:cubicBezTo>
                      <a:pt x="285171" y="592891"/>
                      <a:pt x="286218" y="1116598"/>
                      <a:pt x="282447" y="1259062"/>
                    </a:cubicBezTo>
                    <a:cubicBezTo>
                      <a:pt x="230057" y="1257475"/>
                      <a:pt x="63369" y="1258268"/>
                      <a:pt x="1454" y="1254300"/>
                    </a:cubicBezTo>
                    <a:cubicBezTo>
                      <a:pt x="-2202" y="1102720"/>
                      <a:pt x="3659" y="608241"/>
                      <a:pt x="0" y="489998"/>
                    </a:cubicBezTo>
                    <a:close/>
                  </a:path>
                </a:pathLst>
              </a:custGeom>
              <a:solidFill>
                <a:schemeClr val="tx2"/>
              </a:solidFill>
              <a:ln w="285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環状矢印 2">
                <a:extLst>
                  <a:ext uri="{FF2B5EF4-FFF2-40B4-BE49-F238E27FC236}">
                    <a16:creationId xmlns:a16="http://schemas.microsoft.com/office/drawing/2014/main" id="{7F348DC1-2CB5-F44C-3487-D2CA6CAB70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128339" y="2749270"/>
                <a:ext cx="1175245" cy="1353315"/>
              </a:xfrm>
              <a:custGeom>
                <a:avLst/>
                <a:gdLst>
                  <a:gd name="connsiteX0" fmla="*/ 82934 w 1145808"/>
                  <a:gd name="connsiteY0" fmla="*/ 572904 h 1145808"/>
                  <a:gd name="connsiteX1" fmla="*/ 525511 w 1145808"/>
                  <a:gd name="connsiteY1" fmla="*/ 85231 h 1145808"/>
                  <a:gd name="connsiteX2" fmla="*/ 1053706 w 1145808"/>
                  <a:gd name="connsiteY2" fmla="*/ 478562 h 1145808"/>
                  <a:gd name="connsiteX3" fmla="*/ 1135053 w 1145808"/>
                  <a:gd name="connsiteY3" fmla="*/ 471918 h 1145808"/>
                  <a:gd name="connsiteX4" fmla="*/ 916339 w 1145808"/>
                  <a:gd name="connsiteY4" fmla="*/ 544850 h 1145808"/>
                  <a:gd name="connsiteX5" fmla="*/ 679919 w 1145808"/>
                  <a:gd name="connsiteY5" fmla="*/ 509096 h 1145808"/>
                  <a:gd name="connsiteX6" fmla="*/ 759277 w 1145808"/>
                  <a:gd name="connsiteY6" fmla="*/ 502614 h 1145808"/>
                  <a:gd name="connsiteX7" fmla="*/ 537180 w 1145808"/>
                  <a:gd name="connsiteY7" fmla="*/ 376947 h 1145808"/>
                  <a:gd name="connsiteX8" fmla="*/ 373717 w 1145808"/>
                  <a:gd name="connsiteY8" fmla="*/ 572904 h 1145808"/>
                  <a:gd name="connsiteX9" fmla="*/ 82934 w 1145808"/>
                  <a:gd name="connsiteY9" fmla="*/ 572904 h 1145808"/>
                  <a:gd name="connsiteX0" fmla="*/ 0 w 1052119"/>
                  <a:gd name="connsiteY0" fmla="*/ 489998 h 566719"/>
                  <a:gd name="connsiteX1" fmla="*/ 442577 w 1052119"/>
                  <a:gd name="connsiteY1" fmla="*/ 2325 h 566719"/>
                  <a:gd name="connsiteX2" fmla="*/ 970772 w 1052119"/>
                  <a:gd name="connsiteY2" fmla="*/ 395656 h 566719"/>
                  <a:gd name="connsiteX3" fmla="*/ 1052119 w 1052119"/>
                  <a:gd name="connsiteY3" fmla="*/ 389012 h 566719"/>
                  <a:gd name="connsiteX4" fmla="*/ 846105 w 1052119"/>
                  <a:gd name="connsiteY4" fmla="*/ 566719 h 566719"/>
                  <a:gd name="connsiteX5" fmla="*/ 596985 w 1052119"/>
                  <a:gd name="connsiteY5" fmla="*/ 426190 h 566719"/>
                  <a:gd name="connsiteX6" fmla="*/ 676343 w 1052119"/>
                  <a:gd name="connsiteY6" fmla="*/ 419708 h 566719"/>
                  <a:gd name="connsiteX7" fmla="*/ 454246 w 1052119"/>
                  <a:gd name="connsiteY7" fmla="*/ 294041 h 566719"/>
                  <a:gd name="connsiteX8" fmla="*/ 290783 w 1052119"/>
                  <a:gd name="connsiteY8" fmla="*/ 489998 h 566719"/>
                  <a:gd name="connsiteX9" fmla="*/ 0 w 1052119"/>
                  <a:gd name="connsiteY9" fmla="*/ 489998 h 566719"/>
                  <a:gd name="connsiteX0" fmla="*/ 0 w 1052119"/>
                  <a:gd name="connsiteY0" fmla="*/ 489998 h 620694"/>
                  <a:gd name="connsiteX1" fmla="*/ 442577 w 1052119"/>
                  <a:gd name="connsiteY1" fmla="*/ 2325 h 620694"/>
                  <a:gd name="connsiteX2" fmla="*/ 970772 w 1052119"/>
                  <a:gd name="connsiteY2" fmla="*/ 395656 h 620694"/>
                  <a:gd name="connsiteX3" fmla="*/ 1052119 w 1052119"/>
                  <a:gd name="connsiteY3" fmla="*/ 389012 h 620694"/>
                  <a:gd name="connsiteX4" fmla="*/ 852455 w 1052119"/>
                  <a:gd name="connsiteY4" fmla="*/ 620694 h 620694"/>
                  <a:gd name="connsiteX5" fmla="*/ 596985 w 1052119"/>
                  <a:gd name="connsiteY5" fmla="*/ 426190 h 620694"/>
                  <a:gd name="connsiteX6" fmla="*/ 676343 w 1052119"/>
                  <a:gd name="connsiteY6" fmla="*/ 419708 h 620694"/>
                  <a:gd name="connsiteX7" fmla="*/ 454246 w 1052119"/>
                  <a:gd name="connsiteY7" fmla="*/ 294041 h 620694"/>
                  <a:gd name="connsiteX8" fmla="*/ 290783 w 1052119"/>
                  <a:gd name="connsiteY8" fmla="*/ 489998 h 620694"/>
                  <a:gd name="connsiteX9" fmla="*/ 0 w 1052119"/>
                  <a:gd name="connsiteY9" fmla="*/ 489998 h 620694"/>
                  <a:gd name="connsiteX0" fmla="*/ 0 w 1052119"/>
                  <a:gd name="connsiteY0" fmla="*/ 489998 h 636569"/>
                  <a:gd name="connsiteX1" fmla="*/ 442577 w 1052119"/>
                  <a:gd name="connsiteY1" fmla="*/ 2325 h 636569"/>
                  <a:gd name="connsiteX2" fmla="*/ 970772 w 1052119"/>
                  <a:gd name="connsiteY2" fmla="*/ 395656 h 636569"/>
                  <a:gd name="connsiteX3" fmla="*/ 1052119 w 1052119"/>
                  <a:gd name="connsiteY3" fmla="*/ 389012 h 636569"/>
                  <a:gd name="connsiteX4" fmla="*/ 852455 w 1052119"/>
                  <a:gd name="connsiteY4" fmla="*/ 636569 h 636569"/>
                  <a:gd name="connsiteX5" fmla="*/ 596985 w 1052119"/>
                  <a:gd name="connsiteY5" fmla="*/ 426190 h 636569"/>
                  <a:gd name="connsiteX6" fmla="*/ 676343 w 1052119"/>
                  <a:gd name="connsiteY6" fmla="*/ 419708 h 636569"/>
                  <a:gd name="connsiteX7" fmla="*/ 454246 w 1052119"/>
                  <a:gd name="connsiteY7" fmla="*/ 294041 h 636569"/>
                  <a:gd name="connsiteX8" fmla="*/ 290783 w 1052119"/>
                  <a:gd name="connsiteY8" fmla="*/ 489998 h 636569"/>
                  <a:gd name="connsiteX9" fmla="*/ 0 w 1052119"/>
                  <a:gd name="connsiteY9" fmla="*/ 489998 h 636569"/>
                  <a:gd name="connsiteX0" fmla="*/ 0 w 1052119"/>
                  <a:gd name="connsiteY0" fmla="*/ 489998 h 620694"/>
                  <a:gd name="connsiteX1" fmla="*/ 442577 w 1052119"/>
                  <a:gd name="connsiteY1" fmla="*/ 2325 h 620694"/>
                  <a:gd name="connsiteX2" fmla="*/ 970772 w 1052119"/>
                  <a:gd name="connsiteY2" fmla="*/ 395656 h 620694"/>
                  <a:gd name="connsiteX3" fmla="*/ 1052119 w 1052119"/>
                  <a:gd name="connsiteY3" fmla="*/ 389012 h 620694"/>
                  <a:gd name="connsiteX4" fmla="*/ 852455 w 1052119"/>
                  <a:gd name="connsiteY4" fmla="*/ 620694 h 620694"/>
                  <a:gd name="connsiteX5" fmla="*/ 596985 w 1052119"/>
                  <a:gd name="connsiteY5" fmla="*/ 426190 h 620694"/>
                  <a:gd name="connsiteX6" fmla="*/ 676343 w 1052119"/>
                  <a:gd name="connsiteY6" fmla="*/ 419708 h 620694"/>
                  <a:gd name="connsiteX7" fmla="*/ 454246 w 1052119"/>
                  <a:gd name="connsiteY7" fmla="*/ 294041 h 620694"/>
                  <a:gd name="connsiteX8" fmla="*/ 290783 w 1052119"/>
                  <a:gd name="connsiteY8" fmla="*/ 489998 h 620694"/>
                  <a:gd name="connsiteX9" fmla="*/ 0 w 1052119"/>
                  <a:gd name="connsiteY9" fmla="*/ 489998 h 620694"/>
                  <a:gd name="connsiteX0" fmla="*/ 0 w 1052119"/>
                  <a:gd name="connsiteY0" fmla="*/ 489998 h 620694"/>
                  <a:gd name="connsiteX1" fmla="*/ 442577 w 1052119"/>
                  <a:gd name="connsiteY1" fmla="*/ 2325 h 620694"/>
                  <a:gd name="connsiteX2" fmla="*/ 970772 w 1052119"/>
                  <a:gd name="connsiteY2" fmla="*/ 395656 h 620694"/>
                  <a:gd name="connsiteX3" fmla="*/ 1052119 w 1052119"/>
                  <a:gd name="connsiteY3" fmla="*/ 389012 h 620694"/>
                  <a:gd name="connsiteX4" fmla="*/ 852455 w 1052119"/>
                  <a:gd name="connsiteY4" fmla="*/ 620694 h 620694"/>
                  <a:gd name="connsiteX5" fmla="*/ 562060 w 1052119"/>
                  <a:gd name="connsiteY5" fmla="*/ 429365 h 620694"/>
                  <a:gd name="connsiteX6" fmla="*/ 676343 w 1052119"/>
                  <a:gd name="connsiteY6" fmla="*/ 419708 h 620694"/>
                  <a:gd name="connsiteX7" fmla="*/ 454246 w 1052119"/>
                  <a:gd name="connsiteY7" fmla="*/ 294041 h 620694"/>
                  <a:gd name="connsiteX8" fmla="*/ 290783 w 1052119"/>
                  <a:gd name="connsiteY8" fmla="*/ 489998 h 620694"/>
                  <a:gd name="connsiteX9" fmla="*/ 0 w 1052119"/>
                  <a:gd name="connsiteY9" fmla="*/ 489998 h 620694"/>
                  <a:gd name="connsiteX0" fmla="*/ 0 w 1093394"/>
                  <a:gd name="connsiteY0" fmla="*/ 489998 h 620694"/>
                  <a:gd name="connsiteX1" fmla="*/ 442577 w 1093394"/>
                  <a:gd name="connsiteY1" fmla="*/ 2325 h 620694"/>
                  <a:gd name="connsiteX2" fmla="*/ 970772 w 1093394"/>
                  <a:gd name="connsiteY2" fmla="*/ 395656 h 620694"/>
                  <a:gd name="connsiteX3" fmla="*/ 1093394 w 1093394"/>
                  <a:gd name="connsiteY3" fmla="*/ 385837 h 620694"/>
                  <a:gd name="connsiteX4" fmla="*/ 852455 w 1093394"/>
                  <a:gd name="connsiteY4" fmla="*/ 620694 h 620694"/>
                  <a:gd name="connsiteX5" fmla="*/ 562060 w 1093394"/>
                  <a:gd name="connsiteY5" fmla="*/ 429365 h 620694"/>
                  <a:gd name="connsiteX6" fmla="*/ 676343 w 1093394"/>
                  <a:gd name="connsiteY6" fmla="*/ 419708 h 620694"/>
                  <a:gd name="connsiteX7" fmla="*/ 454246 w 1093394"/>
                  <a:gd name="connsiteY7" fmla="*/ 294041 h 620694"/>
                  <a:gd name="connsiteX8" fmla="*/ 290783 w 1093394"/>
                  <a:gd name="connsiteY8" fmla="*/ 489998 h 620694"/>
                  <a:gd name="connsiteX9" fmla="*/ 0 w 1093394"/>
                  <a:gd name="connsiteY9" fmla="*/ 489998 h 620694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10978 w 1093394"/>
                  <a:gd name="connsiteY9" fmla="*/ 1259062 h 1259062"/>
                  <a:gd name="connsiteX10" fmla="*/ 0 w 1093394"/>
                  <a:gd name="connsiteY10" fmla="*/ 489998 h 1259062"/>
                  <a:gd name="connsiteX0" fmla="*/ 0 w 1093394"/>
                  <a:gd name="connsiteY0" fmla="*/ 489998 h 1329101"/>
                  <a:gd name="connsiteX1" fmla="*/ 442577 w 1093394"/>
                  <a:gd name="connsiteY1" fmla="*/ 2325 h 1329101"/>
                  <a:gd name="connsiteX2" fmla="*/ 970772 w 1093394"/>
                  <a:gd name="connsiteY2" fmla="*/ 395656 h 1329101"/>
                  <a:gd name="connsiteX3" fmla="*/ 1093394 w 1093394"/>
                  <a:gd name="connsiteY3" fmla="*/ 385837 h 1329101"/>
                  <a:gd name="connsiteX4" fmla="*/ 852455 w 1093394"/>
                  <a:gd name="connsiteY4" fmla="*/ 620694 h 1329101"/>
                  <a:gd name="connsiteX5" fmla="*/ 562060 w 1093394"/>
                  <a:gd name="connsiteY5" fmla="*/ 429365 h 1329101"/>
                  <a:gd name="connsiteX6" fmla="*/ 676343 w 1093394"/>
                  <a:gd name="connsiteY6" fmla="*/ 419708 h 1329101"/>
                  <a:gd name="connsiteX7" fmla="*/ 454246 w 1093394"/>
                  <a:gd name="connsiteY7" fmla="*/ 294041 h 1329101"/>
                  <a:gd name="connsiteX8" fmla="*/ 290783 w 1093394"/>
                  <a:gd name="connsiteY8" fmla="*/ 489998 h 1329101"/>
                  <a:gd name="connsiteX9" fmla="*/ 287203 w 1093394"/>
                  <a:gd name="connsiteY9" fmla="*/ 1254300 h 1329101"/>
                  <a:gd name="connsiteX10" fmla="*/ 10978 w 1093394"/>
                  <a:gd name="connsiteY10" fmla="*/ 1259062 h 1329101"/>
                  <a:gd name="connsiteX11" fmla="*/ 0 w 1093394"/>
                  <a:gd name="connsiteY11" fmla="*/ 489998 h 1329101"/>
                  <a:gd name="connsiteX0" fmla="*/ 0 w 1093394"/>
                  <a:gd name="connsiteY0" fmla="*/ 489998 h 1284778"/>
                  <a:gd name="connsiteX1" fmla="*/ 442577 w 1093394"/>
                  <a:gd name="connsiteY1" fmla="*/ 2325 h 1284778"/>
                  <a:gd name="connsiteX2" fmla="*/ 970772 w 1093394"/>
                  <a:gd name="connsiteY2" fmla="*/ 395656 h 1284778"/>
                  <a:gd name="connsiteX3" fmla="*/ 1093394 w 1093394"/>
                  <a:gd name="connsiteY3" fmla="*/ 385837 h 1284778"/>
                  <a:gd name="connsiteX4" fmla="*/ 852455 w 1093394"/>
                  <a:gd name="connsiteY4" fmla="*/ 620694 h 1284778"/>
                  <a:gd name="connsiteX5" fmla="*/ 562060 w 1093394"/>
                  <a:gd name="connsiteY5" fmla="*/ 429365 h 1284778"/>
                  <a:gd name="connsiteX6" fmla="*/ 676343 w 1093394"/>
                  <a:gd name="connsiteY6" fmla="*/ 419708 h 1284778"/>
                  <a:gd name="connsiteX7" fmla="*/ 454246 w 1093394"/>
                  <a:gd name="connsiteY7" fmla="*/ 294041 h 1284778"/>
                  <a:gd name="connsiteX8" fmla="*/ 290783 w 1093394"/>
                  <a:gd name="connsiteY8" fmla="*/ 489998 h 1284778"/>
                  <a:gd name="connsiteX9" fmla="*/ 287203 w 1093394"/>
                  <a:gd name="connsiteY9" fmla="*/ 1254300 h 1284778"/>
                  <a:gd name="connsiteX10" fmla="*/ 10978 w 1093394"/>
                  <a:gd name="connsiteY10" fmla="*/ 1259062 h 1284778"/>
                  <a:gd name="connsiteX11" fmla="*/ 0 w 1093394"/>
                  <a:gd name="connsiteY11" fmla="*/ 489998 h 1284778"/>
                  <a:gd name="connsiteX0" fmla="*/ 0 w 1093394"/>
                  <a:gd name="connsiteY0" fmla="*/ 489998 h 1284778"/>
                  <a:gd name="connsiteX1" fmla="*/ 442577 w 1093394"/>
                  <a:gd name="connsiteY1" fmla="*/ 2325 h 1284778"/>
                  <a:gd name="connsiteX2" fmla="*/ 970772 w 1093394"/>
                  <a:gd name="connsiteY2" fmla="*/ 395656 h 1284778"/>
                  <a:gd name="connsiteX3" fmla="*/ 1093394 w 1093394"/>
                  <a:gd name="connsiteY3" fmla="*/ 385837 h 1284778"/>
                  <a:gd name="connsiteX4" fmla="*/ 852455 w 1093394"/>
                  <a:gd name="connsiteY4" fmla="*/ 620694 h 1284778"/>
                  <a:gd name="connsiteX5" fmla="*/ 562060 w 1093394"/>
                  <a:gd name="connsiteY5" fmla="*/ 429365 h 1284778"/>
                  <a:gd name="connsiteX6" fmla="*/ 676343 w 1093394"/>
                  <a:gd name="connsiteY6" fmla="*/ 419708 h 1284778"/>
                  <a:gd name="connsiteX7" fmla="*/ 454246 w 1093394"/>
                  <a:gd name="connsiteY7" fmla="*/ 294041 h 1284778"/>
                  <a:gd name="connsiteX8" fmla="*/ 290783 w 1093394"/>
                  <a:gd name="connsiteY8" fmla="*/ 489998 h 1284778"/>
                  <a:gd name="connsiteX9" fmla="*/ 287203 w 1093394"/>
                  <a:gd name="connsiteY9" fmla="*/ 1254300 h 1284778"/>
                  <a:gd name="connsiteX10" fmla="*/ 10978 w 1093394"/>
                  <a:gd name="connsiteY10" fmla="*/ 1259062 h 1284778"/>
                  <a:gd name="connsiteX11" fmla="*/ 0 w 1093394"/>
                  <a:gd name="connsiteY11" fmla="*/ 489998 h 1284778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3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3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3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3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3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1777"/>
                  <a:gd name="connsiteX1" fmla="*/ 442577 w 1093394"/>
                  <a:gd name="connsiteY1" fmla="*/ 2325 h 1261777"/>
                  <a:gd name="connsiteX2" fmla="*/ 970772 w 1093394"/>
                  <a:gd name="connsiteY2" fmla="*/ 395656 h 1261777"/>
                  <a:gd name="connsiteX3" fmla="*/ 1093394 w 1093394"/>
                  <a:gd name="connsiteY3" fmla="*/ 385837 h 1261777"/>
                  <a:gd name="connsiteX4" fmla="*/ 852455 w 1093394"/>
                  <a:gd name="connsiteY4" fmla="*/ 620694 h 1261777"/>
                  <a:gd name="connsiteX5" fmla="*/ 562060 w 1093394"/>
                  <a:gd name="connsiteY5" fmla="*/ 429365 h 1261777"/>
                  <a:gd name="connsiteX6" fmla="*/ 676343 w 1093394"/>
                  <a:gd name="connsiteY6" fmla="*/ 419708 h 1261777"/>
                  <a:gd name="connsiteX7" fmla="*/ 454246 w 1093394"/>
                  <a:gd name="connsiteY7" fmla="*/ 294041 h 1261777"/>
                  <a:gd name="connsiteX8" fmla="*/ 290783 w 1093394"/>
                  <a:gd name="connsiteY8" fmla="*/ 489998 h 1261777"/>
                  <a:gd name="connsiteX9" fmla="*/ 287206 w 1093394"/>
                  <a:gd name="connsiteY9" fmla="*/ 1254300 h 1261777"/>
                  <a:gd name="connsiteX10" fmla="*/ 10978 w 1093394"/>
                  <a:gd name="connsiteY10" fmla="*/ 1259062 h 1261777"/>
                  <a:gd name="connsiteX11" fmla="*/ 0 w 1093394"/>
                  <a:gd name="connsiteY11" fmla="*/ 489998 h 1261777"/>
                  <a:gd name="connsiteX0" fmla="*/ 0 w 1093394"/>
                  <a:gd name="connsiteY0" fmla="*/ 489998 h 1262670"/>
                  <a:gd name="connsiteX1" fmla="*/ 442577 w 1093394"/>
                  <a:gd name="connsiteY1" fmla="*/ 2325 h 1262670"/>
                  <a:gd name="connsiteX2" fmla="*/ 970772 w 1093394"/>
                  <a:gd name="connsiteY2" fmla="*/ 395656 h 1262670"/>
                  <a:gd name="connsiteX3" fmla="*/ 1093394 w 1093394"/>
                  <a:gd name="connsiteY3" fmla="*/ 385837 h 1262670"/>
                  <a:gd name="connsiteX4" fmla="*/ 852455 w 1093394"/>
                  <a:gd name="connsiteY4" fmla="*/ 620694 h 1262670"/>
                  <a:gd name="connsiteX5" fmla="*/ 562060 w 1093394"/>
                  <a:gd name="connsiteY5" fmla="*/ 429365 h 1262670"/>
                  <a:gd name="connsiteX6" fmla="*/ 676343 w 1093394"/>
                  <a:gd name="connsiteY6" fmla="*/ 419708 h 1262670"/>
                  <a:gd name="connsiteX7" fmla="*/ 454246 w 1093394"/>
                  <a:gd name="connsiteY7" fmla="*/ 294041 h 1262670"/>
                  <a:gd name="connsiteX8" fmla="*/ 290783 w 1093394"/>
                  <a:gd name="connsiteY8" fmla="*/ 489998 h 1262670"/>
                  <a:gd name="connsiteX9" fmla="*/ 287209 w 1093394"/>
                  <a:gd name="connsiteY9" fmla="*/ 1259062 h 1262670"/>
                  <a:gd name="connsiteX10" fmla="*/ 10978 w 1093394"/>
                  <a:gd name="connsiteY10" fmla="*/ 1259062 h 1262670"/>
                  <a:gd name="connsiteX11" fmla="*/ 0 w 1093394"/>
                  <a:gd name="connsiteY11" fmla="*/ 489998 h 1262670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10978 w 1093394"/>
                  <a:gd name="connsiteY10" fmla="*/ 1259062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10978 w 1093394"/>
                  <a:gd name="connsiteY10" fmla="*/ 1259062 h 1259062"/>
                  <a:gd name="connsiteX11" fmla="*/ 0 w 1093394"/>
                  <a:gd name="connsiteY11" fmla="*/ 489998 h 1259062"/>
                  <a:gd name="connsiteX0" fmla="*/ 4086 w 1097480"/>
                  <a:gd name="connsiteY0" fmla="*/ 489998 h 1259062"/>
                  <a:gd name="connsiteX1" fmla="*/ 446663 w 1097480"/>
                  <a:gd name="connsiteY1" fmla="*/ 2325 h 1259062"/>
                  <a:gd name="connsiteX2" fmla="*/ 974858 w 1097480"/>
                  <a:gd name="connsiteY2" fmla="*/ 395656 h 1259062"/>
                  <a:gd name="connsiteX3" fmla="*/ 1097480 w 1097480"/>
                  <a:gd name="connsiteY3" fmla="*/ 385837 h 1259062"/>
                  <a:gd name="connsiteX4" fmla="*/ 856541 w 1097480"/>
                  <a:gd name="connsiteY4" fmla="*/ 620694 h 1259062"/>
                  <a:gd name="connsiteX5" fmla="*/ 566146 w 1097480"/>
                  <a:gd name="connsiteY5" fmla="*/ 429365 h 1259062"/>
                  <a:gd name="connsiteX6" fmla="*/ 680429 w 1097480"/>
                  <a:gd name="connsiteY6" fmla="*/ 419708 h 1259062"/>
                  <a:gd name="connsiteX7" fmla="*/ 458332 w 1097480"/>
                  <a:gd name="connsiteY7" fmla="*/ 294041 h 1259062"/>
                  <a:gd name="connsiteX8" fmla="*/ 294869 w 1097480"/>
                  <a:gd name="connsiteY8" fmla="*/ 489998 h 1259062"/>
                  <a:gd name="connsiteX9" fmla="*/ 291295 w 1097480"/>
                  <a:gd name="connsiteY9" fmla="*/ 1259062 h 1259062"/>
                  <a:gd name="connsiteX10" fmla="*/ 777 w 1097480"/>
                  <a:gd name="connsiteY10" fmla="*/ 1259062 h 1259062"/>
                  <a:gd name="connsiteX11" fmla="*/ 4086 w 1097480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10979 w 1093394"/>
                  <a:gd name="connsiteY10" fmla="*/ 1259062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25267 w 1093394"/>
                  <a:gd name="connsiteY10" fmla="*/ 1259062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10979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7209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3835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1454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1454 w 1093394"/>
                  <a:gd name="connsiteY10" fmla="*/ 1256682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1454 w 1093394"/>
                  <a:gd name="connsiteY10" fmla="*/ 1256682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8597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1454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6217 w 1093394"/>
                  <a:gd name="connsiteY10" fmla="*/ 1254300 h 1259062"/>
                  <a:gd name="connsiteX11" fmla="*/ 0 w 1093394"/>
                  <a:gd name="connsiteY11" fmla="*/ 489998 h 1259062"/>
                  <a:gd name="connsiteX0" fmla="*/ 0 w 1093394"/>
                  <a:gd name="connsiteY0" fmla="*/ 489998 h 1259062"/>
                  <a:gd name="connsiteX1" fmla="*/ 442577 w 1093394"/>
                  <a:gd name="connsiteY1" fmla="*/ 2325 h 1259062"/>
                  <a:gd name="connsiteX2" fmla="*/ 970772 w 1093394"/>
                  <a:gd name="connsiteY2" fmla="*/ 395656 h 1259062"/>
                  <a:gd name="connsiteX3" fmla="*/ 1093394 w 1093394"/>
                  <a:gd name="connsiteY3" fmla="*/ 385837 h 1259062"/>
                  <a:gd name="connsiteX4" fmla="*/ 852455 w 1093394"/>
                  <a:gd name="connsiteY4" fmla="*/ 620694 h 1259062"/>
                  <a:gd name="connsiteX5" fmla="*/ 562060 w 1093394"/>
                  <a:gd name="connsiteY5" fmla="*/ 429365 h 1259062"/>
                  <a:gd name="connsiteX6" fmla="*/ 676343 w 1093394"/>
                  <a:gd name="connsiteY6" fmla="*/ 419708 h 1259062"/>
                  <a:gd name="connsiteX7" fmla="*/ 454246 w 1093394"/>
                  <a:gd name="connsiteY7" fmla="*/ 294041 h 1259062"/>
                  <a:gd name="connsiteX8" fmla="*/ 290783 w 1093394"/>
                  <a:gd name="connsiteY8" fmla="*/ 489998 h 1259062"/>
                  <a:gd name="connsiteX9" fmla="*/ 282447 w 1093394"/>
                  <a:gd name="connsiteY9" fmla="*/ 1259062 h 1259062"/>
                  <a:gd name="connsiteX10" fmla="*/ 1454 w 1093394"/>
                  <a:gd name="connsiteY10" fmla="*/ 1254300 h 1259062"/>
                  <a:gd name="connsiteX11" fmla="*/ 0 w 1093394"/>
                  <a:gd name="connsiteY11" fmla="*/ 489998 h 125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3394" h="1259062">
                    <a:moveTo>
                      <a:pt x="0" y="489998"/>
                    </a:moveTo>
                    <a:cubicBezTo>
                      <a:pt x="0" y="237752"/>
                      <a:pt x="191513" y="26724"/>
                      <a:pt x="442577" y="2325"/>
                    </a:cubicBezTo>
                    <a:cubicBezTo>
                      <a:pt x="693641" y="-22074"/>
                      <a:pt x="922203" y="148130"/>
                      <a:pt x="970772" y="395656"/>
                    </a:cubicBezTo>
                    <a:lnTo>
                      <a:pt x="1093394" y="385837"/>
                    </a:lnTo>
                    <a:lnTo>
                      <a:pt x="852455" y="620694"/>
                    </a:lnTo>
                    <a:lnTo>
                      <a:pt x="562060" y="429365"/>
                    </a:lnTo>
                    <a:lnTo>
                      <a:pt x="676343" y="419708"/>
                    </a:lnTo>
                    <a:cubicBezTo>
                      <a:pt x="642385" y="329670"/>
                      <a:pt x="548914" y="276782"/>
                      <a:pt x="454246" y="294041"/>
                    </a:cubicBezTo>
                    <a:cubicBezTo>
                      <a:pt x="359578" y="311300"/>
                      <a:pt x="286879" y="420442"/>
                      <a:pt x="290783" y="489998"/>
                    </a:cubicBezTo>
                    <a:cubicBezTo>
                      <a:pt x="285171" y="592891"/>
                      <a:pt x="286218" y="1116598"/>
                      <a:pt x="282447" y="1259062"/>
                    </a:cubicBezTo>
                    <a:cubicBezTo>
                      <a:pt x="230057" y="1257475"/>
                      <a:pt x="63369" y="1258268"/>
                      <a:pt x="1454" y="1254300"/>
                    </a:cubicBezTo>
                    <a:cubicBezTo>
                      <a:pt x="-2202" y="1102720"/>
                      <a:pt x="3659" y="608241"/>
                      <a:pt x="0" y="489998"/>
                    </a:cubicBezTo>
                    <a:close/>
                  </a:path>
                </a:pathLst>
              </a:custGeom>
              <a:solidFill>
                <a:schemeClr val="tx2"/>
              </a:solidFill>
              <a:ln w="285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17F4100-CDA3-383D-5311-CCEDD1F3E47B}"/>
              </a:ext>
            </a:extLst>
          </p:cNvPr>
          <p:cNvGrpSpPr/>
          <p:nvPr/>
        </p:nvGrpSpPr>
        <p:grpSpPr>
          <a:xfrm>
            <a:off x="5724232" y="1938893"/>
            <a:ext cx="3419768" cy="2458181"/>
            <a:chOff x="5724232" y="1938893"/>
            <a:chExt cx="3419768" cy="2458181"/>
          </a:xfrm>
        </p:grpSpPr>
        <p:pic>
          <p:nvPicPr>
            <p:cNvPr id="4" name="図 3" descr="座る, ブラシ, テーブル, 猫 が含まれている画像&#10;&#10;自動的に生成された説明">
              <a:extLst>
                <a:ext uri="{FF2B5EF4-FFF2-40B4-BE49-F238E27FC236}">
                  <a16:creationId xmlns:a16="http://schemas.microsoft.com/office/drawing/2014/main" id="{714DDA9F-CA22-AA3A-C06F-C8436E614B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034" b="100000" l="0" r="97490">
                          <a14:foregroundMark x1="0" y1="78079" x2="10114" y2="90960"/>
                          <a14:foregroundMark x1="10190" y1="91073" x2="26008" y2="99887"/>
                          <a14:foregroundMark x1="45551" y1="50621" x2="26464" y2="99887"/>
                          <a14:foregroundMark x1="45627" y1="50621" x2="63574" y2="63390"/>
                          <a14:foregroundMark x1="63574" y1="63390" x2="72167" y2="86554"/>
                          <a14:foregroundMark x1="72167" y1="86554" x2="95894" y2="98757"/>
                          <a14:foregroundMark x1="95894" y1="98757" x2="82053" y2="38192"/>
                          <a14:foregroundMark x1="82053" y1="38192" x2="50342" y2="11525"/>
                          <a14:foregroundMark x1="50342" y1="11525" x2="15133" y2="14915"/>
                          <a14:foregroundMark x1="15133" y1="14915" x2="17490" y2="39548"/>
                          <a14:foregroundMark x1="17490" y1="39548" x2="1293" y2="46667"/>
                          <a14:foregroundMark x1="1217" y1="46667" x2="0" y2="51412"/>
                          <a14:foregroundMark x1="17567" y1="13333" x2="31635" y2="2034"/>
                          <a14:foregroundMark x1="31635" y1="2034" x2="41369" y2="15593"/>
                          <a14:foregroundMark x1="49962" y1="17175" x2="82890" y2="52655"/>
                          <a14:foregroundMark x1="82890" y1="52655" x2="91635" y2="71864"/>
                          <a14:foregroundMark x1="91635" y1="71864" x2="76578" y2="76384"/>
                          <a14:foregroundMark x1="76578" y1="76384" x2="34297" y2="34915"/>
                          <a14:foregroundMark x1="42510" y1="40452" x2="61673" y2="61243"/>
                          <a14:foregroundMark x1="61673" y1="61243" x2="45475" y2="60904"/>
                          <a14:foregroundMark x1="45475" y1="60904" x2="35285" y2="38192"/>
                          <a14:foregroundMark x1="35285" y1="38192" x2="54677" y2="41469"/>
                          <a14:foregroundMark x1="54677" y1="41469" x2="60000" y2="60904"/>
                          <a14:foregroundMark x1="92015" y1="65876" x2="92471" y2="90960"/>
                          <a14:foregroundMark x1="92471" y1="90960" x2="84183" y2="90734"/>
                          <a14:foregroundMark x1="93840" y1="63164" x2="98707" y2="85198"/>
                          <a14:foregroundMark x1="98631" y1="85198" x2="87909" y2="99887"/>
                          <a14:foregroundMark x1="82662" y1="89605" x2="85932" y2="99887"/>
                          <a14:foregroundMark x1="94981" y1="65311" x2="97567" y2="88814"/>
                          <a14:foregroundMark x1="97567" y1="88814" x2="91635" y2="99096"/>
                          <a14:foregroundMark x1="10875" y1="96836" x2="17262" y2="99887"/>
                          <a14:foregroundMark x1="30951" y1="91864" x2="31635" y2="998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r="-1"/>
            <a:stretch/>
          </p:blipFill>
          <p:spPr>
            <a:xfrm>
              <a:off x="5724232" y="1938893"/>
              <a:ext cx="3419768" cy="2300807"/>
            </a:xfrm>
            <a:prstGeom prst="rect">
              <a:avLst/>
            </a:prstGeom>
          </p:spPr>
        </p:pic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0DBE5E30-4AC2-0243-B901-96BE3454E8A4}"/>
                </a:ext>
              </a:extLst>
            </p:cNvPr>
            <p:cNvSpPr/>
            <p:nvPr/>
          </p:nvSpPr>
          <p:spPr>
            <a:xfrm>
              <a:off x="5724232" y="2937336"/>
              <a:ext cx="1352283" cy="1459738"/>
            </a:xfrm>
            <a:custGeom>
              <a:avLst/>
              <a:gdLst>
                <a:gd name="connsiteX0" fmla="*/ 0 w 1209459"/>
                <a:gd name="connsiteY0" fmla="*/ 0 h 1140240"/>
                <a:gd name="connsiteX1" fmla="*/ 1209459 w 1209459"/>
                <a:gd name="connsiteY1" fmla="*/ 0 h 1140240"/>
                <a:gd name="connsiteX2" fmla="*/ 1209459 w 1209459"/>
                <a:gd name="connsiteY2" fmla="*/ 1140240 h 1140240"/>
                <a:gd name="connsiteX3" fmla="*/ 0 w 1209459"/>
                <a:gd name="connsiteY3" fmla="*/ 1140240 h 1140240"/>
                <a:gd name="connsiteX4" fmla="*/ 0 w 1209459"/>
                <a:gd name="connsiteY4" fmla="*/ 0 h 1140240"/>
                <a:gd name="connsiteX0" fmla="*/ 0 w 1209459"/>
                <a:gd name="connsiteY0" fmla="*/ 0 h 1140240"/>
                <a:gd name="connsiteX1" fmla="*/ 1197584 w 1209459"/>
                <a:gd name="connsiteY1" fmla="*/ 665018 h 1140240"/>
                <a:gd name="connsiteX2" fmla="*/ 1209459 w 1209459"/>
                <a:gd name="connsiteY2" fmla="*/ 1140240 h 1140240"/>
                <a:gd name="connsiteX3" fmla="*/ 0 w 1209459"/>
                <a:gd name="connsiteY3" fmla="*/ 1140240 h 1140240"/>
                <a:gd name="connsiteX4" fmla="*/ 0 w 1209459"/>
                <a:gd name="connsiteY4" fmla="*/ 0 h 1140240"/>
                <a:gd name="connsiteX0" fmla="*/ 0 w 1209459"/>
                <a:gd name="connsiteY0" fmla="*/ 0 h 1080864"/>
                <a:gd name="connsiteX1" fmla="*/ 1197584 w 1209459"/>
                <a:gd name="connsiteY1" fmla="*/ 605642 h 1080864"/>
                <a:gd name="connsiteX2" fmla="*/ 1209459 w 1209459"/>
                <a:gd name="connsiteY2" fmla="*/ 1080864 h 1080864"/>
                <a:gd name="connsiteX3" fmla="*/ 0 w 1209459"/>
                <a:gd name="connsiteY3" fmla="*/ 1080864 h 1080864"/>
                <a:gd name="connsiteX4" fmla="*/ 0 w 1209459"/>
                <a:gd name="connsiteY4" fmla="*/ 0 h 1080864"/>
                <a:gd name="connsiteX0" fmla="*/ 0 w 1209459"/>
                <a:gd name="connsiteY0" fmla="*/ 0 h 1140241"/>
                <a:gd name="connsiteX1" fmla="*/ 1197584 w 1209459"/>
                <a:gd name="connsiteY1" fmla="*/ 665019 h 1140241"/>
                <a:gd name="connsiteX2" fmla="*/ 1209459 w 1209459"/>
                <a:gd name="connsiteY2" fmla="*/ 1140241 h 1140241"/>
                <a:gd name="connsiteX3" fmla="*/ 0 w 1209459"/>
                <a:gd name="connsiteY3" fmla="*/ 1140241 h 1140241"/>
                <a:gd name="connsiteX4" fmla="*/ 0 w 1209459"/>
                <a:gd name="connsiteY4" fmla="*/ 0 h 1140241"/>
                <a:gd name="connsiteX0" fmla="*/ 0 w 1209459"/>
                <a:gd name="connsiteY0" fmla="*/ 0 h 1140241"/>
                <a:gd name="connsiteX1" fmla="*/ 1197584 w 1209459"/>
                <a:gd name="connsiteY1" fmla="*/ 629393 h 1140241"/>
                <a:gd name="connsiteX2" fmla="*/ 1209459 w 1209459"/>
                <a:gd name="connsiteY2" fmla="*/ 1140241 h 1140241"/>
                <a:gd name="connsiteX3" fmla="*/ 0 w 1209459"/>
                <a:gd name="connsiteY3" fmla="*/ 1140241 h 1140241"/>
                <a:gd name="connsiteX4" fmla="*/ 0 w 1209459"/>
                <a:gd name="connsiteY4" fmla="*/ 0 h 1140241"/>
                <a:gd name="connsiteX0" fmla="*/ 0 w 1221335"/>
                <a:gd name="connsiteY0" fmla="*/ 0 h 1140241"/>
                <a:gd name="connsiteX1" fmla="*/ 1221335 w 1221335"/>
                <a:gd name="connsiteY1" fmla="*/ 684839 h 1140241"/>
                <a:gd name="connsiteX2" fmla="*/ 1209459 w 1221335"/>
                <a:gd name="connsiteY2" fmla="*/ 1140241 h 1140241"/>
                <a:gd name="connsiteX3" fmla="*/ 0 w 1221335"/>
                <a:gd name="connsiteY3" fmla="*/ 1140241 h 1140241"/>
                <a:gd name="connsiteX4" fmla="*/ 0 w 1221335"/>
                <a:gd name="connsiteY4" fmla="*/ 0 h 1140241"/>
                <a:gd name="connsiteX0" fmla="*/ 0 w 1233210"/>
                <a:gd name="connsiteY0" fmla="*/ 0 h 1140241"/>
                <a:gd name="connsiteX1" fmla="*/ 1233210 w 1233210"/>
                <a:gd name="connsiteY1" fmla="*/ 751373 h 1140241"/>
                <a:gd name="connsiteX2" fmla="*/ 1209459 w 1233210"/>
                <a:gd name="connsiteY2" fmla="*/ 1140241 h 1140241"/>
                <a:gd name="connsiteX3" fmla="*/ 0 w 1233210"/>
                <a:gd name="connsiteY3" fmla="*/ 1140241 h 1140241"/>
                <a:gd name="connsiteX4" fmla="*/ 0 w 1233210"/>
                <a:gd name="connsiteY4" fmla="*/ 0 h 1140241"/>
                <a:gd name="connsiteX0" fmla="*/ 0 w 1209459"/>
                <a:gd name="connsiteY0" fmla="*/ 0 h 1140241"/>
                <a:gd name="connsiteX1" fmla="*/ 1185709 w 1209459"/>
                <a:gd name="connsiteY1" fmla="*/ 684839 h 1140241"/>
                <a:gd name="connsiteX2" fmla="*/ 1209459 w 1209459"/>
                <a:gd name="connsiteY2" fmla="*/ 1140241 h 1140241"/>
                <a:gd name="connsiteX3" fmla="*/ 0 w 1209459"/>
                <a:gd name="connsiteY3" fmla="*/ 1140241 h 1140241"/>
                <a:gd name="connsiteX4" fmla="*/ 0 w 1209459"/>
                <a:gd name="connsiteY4" fmla="*/ 0 h 1140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9459" h="1140241">
                  <a:moveTo>
                    <a:pt x="0" y="0"/>
                  </a:moveTo>
                  <a:lnTo>
                    <a:pt x="1185709" y="684839"/>
                  </a:lnTo>
                  <a:lnTo>
                    <a:pt x="1209459" y="1140241"/>
                  </a:lnTo>
                  <a:lnTo>
                    <a:pt x="0" y="1140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スライド番号プレースホルダー 12">
            <a:extLst>
              <a:ext uri="{FF2B5EF4-FFF2-40B4-BE49-F238E27FC236}">
                <a16:creationId xmlns:a16="http://schemas.microsoft.com/office/drawing/2014/main" id="{CBEDF202-80F1-AE77-7279-DA03414029A2}"/>
              </a:ext>
            </a:extLst>
          </p:cNvPr>
          <p:cNvSpPr txBox="1">
            <a:spLocks/>
          </p:cNvSpPr>
          <p:nvPr/>
        </p:nvSpPr>
        <p:spPr>
          <a:xfrm>
            <a:off x="6658671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4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9130BE4-E9EB-0A02-8BA1-EC362B8A4B18}"/>
              </a:ext>
            </a:extLst>
          </p:cNvPr>
          <p:cNvSpPr/>
          <p:nvPr/>
        </p:nvSpPr>
        <p:spPr>
          <a:xfrm>
            <a:off x="0" y="102397"/>
            <a:ext cx="439521" cy="417564"/>
          </a:xfrm>
          <a:prstGeom prst="rect">
            <a:avLst/>
          </a:prstGeom>
          <a:solidFill>
            <a:srgbClr val="383F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rgbClr val="383F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9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F85AFF81-B3D5-F1BA-C9DC-28DA94FC4168}"/>
              </a:ext>
            </a:extLst>
          </p:cNvPr>
          <p:cNvGrpSpPr/>
          <p:nvPr/>
        </p:nvGrpSpPr>
        <p:grpSpPr>
          <a:xfrm>
            <a:off x="814354" y="2745341"/>
            <a:ext cx="7560000" cy="1800000"/>
            <a:chOff x="810737" y="2855471"/>
            <a:chExt cx="7560000" cy="1800000"/>
          </a:xfrm>
        </p:grpSpPr>
        <p:sp>
          <p:nvSpPr>
            <p:cNvPr id="10" name="角丸四角形 9">
              <a:extLst>
                <a:ext uri="{FF2B5EF4-FFF2-40B4-BE49-F238E27FC236}">
                  <a16:creationId xmlns:a16="http://schemas.microsoft.com/office/drawing/2014/main" id="{E87F87F1-F2E4-2B0F-6010-342A7A220485}"/>
                </a:ext>
              </a:extLst>
            </p:cNvPr>
            <p:cNvSpPr/>
            <p:nvPr/>
          </p:nvSpPr>
          <p:spPr>
            <a:xfrm>
              <a:off x="810737" y="2855471"/>
              <a:ext cx="7560000" cy="180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9A839C4A-CE02-ED40-3C38-BB4D7C2CB074}"/>
                </a:ext>
              </a:extLst>
            </p:cNvPr>
            <p:cNvSpPr>
              <a:spLocks/>
            </p:cNvSpPr>
            <p:nvPr/>
          </p:nvSpPr>
          <p:spPr>
            <a:xfrm>
              <a:off x="817971" y="2855471"/>
              <a:ext cx="2140951" cy="5076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感情の推定</a:t>
              </a:r>
              <a:endPara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E3624335-C4C9-D480-3058-1EA4AD01938C}"/>
              </a:ext>
            </a:extLst>
          </p:cNvPr>
          <p:cNvGrpSpPr/>
          <p:nvPr/>
        </p:nvGrpSpPr>
        <p:grpSpPr>
          <a:xfrm>
            <a:off x="814354" y="4809811"/>
            <a:ext cx="7560000" cy="1982112"/>
            <a:chOff x="810737" y="4996780"/>
            <a:chExt cx="7560000" cy="1982112"/>
          </a:xfrm>
        </p:grpSpPr>
        <p:sp>
          <p:nvSpPr>
            <p:cNvPr id="18" name="角丸四角形 17">
              <a:extLst>
                <a:ext uri="{FF2B5EF4-FFF2-40B4-BE49-F238E27FC236}">
                  <a16:creationId xmlns:a16="http://schemas.microsoft.com/office/drawing/2014/main" id="{ABFD4007-6D7A-8261-3710-56F19473DB6F}"/>
                </a:ext>
              </a:extLst>
            </p:cNvPr>
            <p:cNvSpPr/>
            <p:nvPr/>
          </p:nvSpPr>
          <p:spPr>
            <a:xfrm>
              <a:off x="810737" y="4996780"/>
              <a:ext cx="7560000" cy="198211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D4070ED9-C244-91A9-C3E0-5248B4CF9E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7971" y="5010307"/>
              <a:ext cx="2140951" cy="508868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ロボット制御</a:t>
              </a:r>
              <a:endPara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1" name="スライド番号プレースホルダー 2">
            <a:extLst>
              <a:ext uri="{FF2B5EF4-FFF2-40B4-BE49-F238E27FC236}">
                <a16:creationId xmlns:a16="http://schemas.microsoft.com/office/drawing/2014/main" id="{A0C3CEC5-C432-7774-D799-C01B909F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8671" y="6492875"/>
            <a:ext cx="2057400" cy="365125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4995273-31C5-DEF0-517E-1199A579D1E0}"/>
              </a:ext>
            </a:extLst>
          </p:cNvPr>
          <p:cNvSpPr txBox="1"/>
          <p:nvPr/>
        </p:nvSpPr>
        <p:spPr>
          <a:xfrm>
            <a:off x="546022" y="-11986"/>
            <a:ext cx="5427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rgbClr val="383F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感情推定とロボットの制御</a:t>
            </a:r>
            <a:endParaRPr kumimoji="1" lang="ja-JP" altLang="en-US" sz="3600" dirty="0">
              <a:solidFill>
                <a:srgbClr val="383F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63201D34-A813-FA10-7692-16131578A7B8}"/>
              </a:ext>
            </a:extLst>
          </p:cNvPr>
          <p:cNvGrpSpPr/>
          <p:nvPr/>
        </p:nvGrpSpPr>
        <p:grpSpPr>
          <a:xfrm>
            <a:off x="814354" y="647899"/>
            <a:ext cx="7560000" cy="1832972"/>
            <a:chOff x="810737" y="714159"/>
            <a:chExt cx="7560000" cy="1832972"/>
          </a:xfrm>
        </p:grpSpPr>
        <p:sp>
          <p:nvSpPr>
            <p:cNvPr id="41" name="角丸四角形 40">
              <a:extLst>
                <a:ext uri="{FF2B5EF4-FFF2-40B4-BE49-F238E27FC236}">
                  <a16:creationId xmlns:a16="http://schemas.microsoft.com/office/drawing/2014/main" id="{956102AB-CD4D-4B0F-961B-47CB47052F02}"/>
                </a:ext>
              </a:extLst>
            </p:cNvPr>
            <p:cNvSpPr/>
            <p:nvPr/>
          </p:nvSpPr>
          <p:spPr>
            <a:xfrm>
              <a:off x="810737" y="714159"/>
              <a:ext cx="7560000" cy="183297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54BFD597-BA17-C4C6-E8AF-3A078B3B7A17}"/>
                </a:ext>
              </a:extLst>
            </p:cNvPr>
            <p:cNvSpPr>
              <a:spLocks/>
            </p:cNvSpPr>
            <p:nvPr/>
          </p:nvSpPr>
          <p:spPr>
            <a:xfrm>
              <a:off x="817971" y="714160"/>
              <a:ext cx="2140951" cy="5076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表情の計測</a:t>
              </a:r>
              <a:endParaRPr kumimoji="1"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D4A6D5CF-6090-3A4D-B4D5-588642813B5A}"/>
              </a:ext>
            </a:extLst>
          </p:cNvPr>
          <p:cNvGrpSpPr>
            <a:grpSpLocks noChangeAspect="1"/>
          </p:cNvGrpSpPr>
          <p:nvPr/>
        </p:nvGrpSpPr>
        <p:grpSpPr>
          <a:xfrm>
            <a:off x="3384170" y="878585"/>
            <a:ext cx="1371600" cy="1371600"/>
            <a:chOff x="3350892" y="1336609"/>
            <a:chExt cx="1371600" cy="1371600"/>
          </a:xfrm>
        </p:grpSpPr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CF6FC72-AFA8-6104-5A09-B5086F7297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0892" y="1336609"/>
              <a:ext cx="1371600" cy="13716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20A2FC43-A34C-754E-92D6-E8A64AE96C28}"/>
                </a:ext>
              </a:extLst>
            </p:cNvPr>
            <p:cNvSpPr txBox="1"/>
            <p:nvPr/>
          </p:nvSpPr>
          <p:spPr>
            <a:xfrm>
              <a:off x="3554830" y="1791577"/>
              <a:ext cx="963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撮影</a:t>
              </a:r>
              <a:endPara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28" name="グループ化 1027">
            <a:extLst>
              <a:ext uri="{FF2B5EF4-FFF2-40B4-BE49-F238E27FC236}">
                <a16:creationId xmlns:a16="http://schemas.microsoft.com/office/drawing/2014/main" id="{6761BD3D-09DE-BE74-F30C-FD8654D3C0F7}"/>
              </a:ext>
            </a:extLst>
          </p:cNvPr>
          <p:cNvGrpSpPr/>
          <p:nvPr/>
        </p:nvGrpSpPr>
        <p:grpSpPr>
          <a:xfrm>
            <a:off x="5323549" y="740970"/>
            <a:ext cx="2303903" cy="1678414"/>
            <a:chOff x="5384914" y="777286"/>
            <a:chExt cx="2303903" cy="167841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8A727D8-7E48-1A6C-C413-8627B28A8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9498" y="777286"/>
              <a:ext cx="1214737" cy="1214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10C9A34A-2A34-A1E1-7AFF-F6DCFF85F83F}"/>
                </a:ext>
              </a:extLst>
            </p:cNvPr>
            <p:cNvSpPr txBox="1"/>
            <p:nvPr/>
          </p:nvSpPr>
          <p:spPr>
            <a:xfrm>
              <a:off x="5384914" y="1994035"/>
              <a:ext cx="2303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altLang="ja-JP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Logicool</a:t>
              </a:r>
              <a:r>
                <a:rPr lang="en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C922n</a:t>
              </a:r>
              <a:endPara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513885E9-F807-3138-B62F-9B43EF3857B0}"/>
              </a:ext>
            </a:extLst>
          </p:cNvPr>
          <p:cNvGrpSpPr/>
          <p:nvPr/>
        </p:nvGrpSpPr>
        <p:grpSpPr>
          <a:xfrm>
            <a:off x="3307112" y="2959858"/>
            <a:ext cx="1525081" cy="1370966"/>
            <a:chOff x="3133214" y="1032273"/>
            <a:chExt cx="1525081" cy="1370966"/>
          </a:xfrm>
        </p:grpSpPr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B03229E1-DE05-5344-7B80-1E0009CB00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272" y="1032273"/>
              <a:ext cx="1370966" cy="137096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6B2862DD-0375-B83F-AD90-4325ACB202F7}"/>
                </a:ext>
              </a:extLst>
            </p:cNvPr>
            <p:cNvSpPr txBox="1"/>
            <p:nvPr/>
          </p:nvSpPr>
          <p:spPr>
            <a:xfrm>
              <a:off x="3133214" y="1486923"/>
              <a:ext cx="15250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感情推定</a:t>
              </a:r>
            </a:p>
          </p:txBody>
        </p: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0F7AA822-23CC-6B96-4B4F-14E2E4BA4CF9}"/>
              </a:ext>
            </a:extLst>
          </p:cNvPr>
          <p:cNvGrpSpPr/>
          <p:nvPr/>
        </p:nvGrpSpPr>
        <p:grpSpPr>
          <a:xfrm>
            <a:off x="3387312" y="5115384"/>
            <a:ext cx="1370966" cy="1370966"/>
            <a:chOff x="2265502" y="5173084"/>
            <a:chExt cx="1370966" cy="1370966"/>
          </a:xfrm>
        </p:grpSpPr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1C0A5B57-4A79-BDFD-EAD7-7DA7EAC12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5502" y="5173084"/>
              <a:ext cx="1370966" cy="137096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77B54CFC-AEE6-EC64-174E-13DA146914CF}"/>
                </a:ext>
              </a:extLst>
            </p:cNvPr>
            <p:cNvSpPr txBox="1"/>
            <p:nvPr/>
          </p:nvSpPr>
          <p:spPr>
            <a:xfrm>
              <a:off x="2345361" y="5627735"/>
              <a:ext cx="1203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制御</a:t>
              </a:r>
              <a:endPara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下矢印 28">
            <a:extLst>
              <a:ext uri="{FF2B5EF4-FFF2-40B4-BE49-F238E27FC236}">
                <a16:creationId xmlns:a16="http://schemas.microsoft.com/office/drawing/2014/main" id="{B0B6BBF8-7AD1-0A45-B703-4E23CA49E4E4}"/>
              </a:ext>
            </a:extLst>
          </p:cNvPr>
          <p:cNvSpPr/>
          <p:nvPr/>
        </p:nvSpPr>
        <p:spPr>
          <a:xfrm>
            <a:off x="3857008" y="2526572"/>
            <a:ext cx="1474692" cy="168500"/>
          </a:xfrm>
          <a:prstGeom prst="downArrow">
            <a:avLst>
              <a:gd name="adj1" fmla="val 69111"/>
              <a:gd name="adj2" fmla="val 10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29" name="グループ化 1028">
            <a:extLst>
              <a:ext uri="{FF2B5EF4-FFF2-40B4-BE49-F238E27FC236}">
                <a16:creationId xmlns:a16="http://schemas.microsoft.com/office/drawing/2014/main" id="{177C5AFC-6918-4346-23C3-EC897C5B5EB8}"/>
              </a:ext>
            </a:extLst>
          </p:cNvPr>
          <p:cNvGrpSpPr/>
          <p:nvPr/>
        </p:nvGrpSpPr>
        <p:grpSpPr>
          <a:xfrm>
            <a:off x="5139853" y="3093074"/>
            <a:ext cx="2671295" cy="1436493"/>
            <a:chOff x="5279335" y="3031082"/>
            <a:chExt cx="2671295" cy="1436493"/>
          </a:xfrm>
        </p:grpSpPr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020E25A7-6972-ED44-369A-D8B8EB7FA2EA}"/>
                </a:ext>
              </a:extLst>
            </p:cNvPr>
            <p:cNvSpPr txBox="1"/>
            <p:nvPr/>
          </p:nvSpPr>
          <p:spPr>
            <a:xfrm>
              <a:off x="5279335" y="4005910"/>
              <a:ext cx="26712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AWS </a:t>
              </a:r>
              <a:r>
                <a:rPr lang="en" altLang="ja-JP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Rekogniton</a:t>
              </a:r>
              <a:endParaRPr kumimoji="1"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25" name="グループ化 1024">
              <a:extLst>
                <a:ext uri="{FF2B5EF4-FFF2-40B4-BE49-F238E27FC236}">
                  <a16:creationId xmlns:a16="http://schemas.microsoft.com/office/drawing/2014/main" id="{1CF23932-5387-263F-BDED-D77115A63C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76365" y="3031082"/>
              <a:ext cx="2477235" cy="991736"/>
              <a:chOff x="5142871" y="3000386"/>
              <a:chExt cx="2067258" cy="827606"/>
            </a:xfrm>
          </p:grpSpPr>
          <p:pic>
            <p:nvPicPr>
              <p:cNvPr id="63" name="Picture 2" descr="Amazon Web Services｜正規販売代理店（株）Digital Stacks">
                <a:extLst>
                  <a:ext uri="{FF2B5EF4-FFF2-40B4-BE49-F238E27FC236}">
                    <a16:creationId xmlns:a16="http://schemas.microsoft.com/office/drawing/2014/main" id="{4EC9F646-0409-64E6-68F9-DBA64962D0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2871" y="3000386"/>
                <a:ext cx="1362651" cy="8276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4" name="図 1023">
                <a:extLst>
                  <a:ext uri="{FF2B5EF4-FFF2-40B4-BE49-F238E27FC236}">
                    <a16:creationId xmlns:a16="http://schemas.microsoft.com/office/drawing/2014/main" id="{E84D76D3-4D36-25E1-1977-5B473B563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19795" y="3095227"/>
                <a:ext cx="590334" cy="674667"/>
              </a:xfrm>
              <a:prstGeom prst="rect">
                <a:avLst/>
              </a:prstGeom>
            </p:spPr>
          </p:pic>
        </p:grpSp>
      </p:grp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7933348-E779-A697-CB44-F9351D321380}"/>
              </a:ext>
            </a:extLst>
          </p:cNvPr>
          <p:cNvSpPr/>
          <p:nvPr/>
        </p:nvSpPr>
        <p:spPr>
          <a:xfrm>
            <a:off x="0" y="102397"/>
            <a:ext cx="439521" cy="417564"/>
          </a:xfrm>
          <a:prstGeom prst="rect">
            <a:avLst/>
          </a:prstGeom>
          <a:solidFill>
            <a:srgbClr val="383F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rgbClr val="383F52"/>
              </a:solidFill>
            </a:endParaRPr>
          </a:p>
        </p:txBody>
      </p:sp>
      <p:sp>
        <p:nvSpPr>
          <p:cNvPr id="2" name="下矢印 1">
            <a:extLst>
              <a:ext uri="{FF2B5EF4-FFF2-40B4-BE49-F238E27FC236}">
                <a16:creationId xmlns:a16="http://schemas.microsoft.com/office/drawing/2014/main" id="{DE25DE23-B600-C76F-C5B9-A151AFD965C4}"/>
              </a:ext>
            </a:extLst>
          </p:cNvPr>
          <p:cNvSpPr/>
          <p:nvPr/>
        </p:nvSpPr>
        <p:spPr>
          <a:xfrm>
            <a:off x="3857008" y="4591042"/>
            <a:ext cx="1474692" cy="170466"/>
          </a:xfrm>
          <a:prstGeom prst="downArrow">
            <a:avLst>
              <a:gd name="adj1" fmla="val 69111"/>
              <a:gd name="adj2" fmla="val 10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8CCA3F8-A67D-45CF-DDE9-D1D2195F35AA}"/>
              </a:ext>
            </a:extLst>
          </p:cNvPr>
          <p:cNvSpPr txBox="1"/>
          <p:nvPr/>
        </p:nvSpPr>
        <p:spPr>
          <a:xfrm>
            <a:off x="5378110" y="6307409"/>
            <a:ext cx="2201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KeiganMotor</a:t>
            </a:r>
            <a:endParaRPr kumimoji="1" lang="ja-JP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04EFF6BD-BAD5-14B3-20C9-62F7D718663D}"/>
              </a:ext>
            </a:extLst>
          </p:cNvPr>
          <p:cNvGrpSpPr>
            <a:grpSpLocks noChangeAspect="1"/>
          </p:cNvGrpSpPr>
          <p:nvPr/>
        </p:nvGrpSpPr>
        <p:grpSpPr>
          <a:xfrm>
            <a:off x="4966898" y="4758958"/>
            <a:ext cx="2898030" cy="1641184"/>
            <a:chOff x="2425009" y="4518000"/>
            <a:chExt cx="4132012" cy="2340000"/>
          </a:xfrm>
        </p:grpSpPr>
        <p:pic>
          <p:nvPicPr>
            <p:cNvPr id="47" name="図 46" descr="電子機器, 屋内, カメラ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8370ED18-3085-DEEE-791D-1A8CE52772A0}"/>
                </a:ext>
              </a:extLst>
            </p:cNvPr>
            <p:cNvPicPr>
              <a:picLocks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9021" y="4518000"/>
              <a:ext cx="3798000" cy="2340000"/>
            </a:xfrm>
            <a:prstGeom prst="rect">
              <a:avLst/>
            </a:prstGeom>
          </p:spPr>
        </p:pic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C1BA374D-6F0A-7C0A-A1B5-F94884CACE7E}"/>
                </a:ext>
              </a:extLst>
            </p:cNvPr>
            <p:cNvGrpSpPr/>
            <p:nvPr/>
          </p:nvGrpSpPr>
          <p:grpSpPr>
            <a:xfrm>
              <a:off x="2425009" y="4770824"/>
              <a:ext cx="3957528" cy="1968543"/>
              <a:chOff x="2346442" y="4699384"/>
              <a:chExt cx="3957528" cy="1968543"/>
            </a:xfrm>
          </p:grpSpPr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93E8B4AB-D931-A536-0F14-DAF577D1F9C5}"/>
                  </a:ext>
                </a:extLst>
              </p:cNvPr>
              <p:cNvSpPr txBox="1"/>
              <p:nvPr/>
            </p:nvSpPr>
            <p:spPr>
              <a:xfrm>
                <a:off x="2346442" y="4699384"/>
                <a:ext cx="1400471" cy="526593"/>
              </a:xfrm>
              <a:prstGeom prst="rect">
                <a:avLst/>
              </a:prstGeom>
              <a:solidFill>
                <a:srgbClr val="FF7E79"/>
              </a:solidFill>
              <a:ln w="38100">
                <a:solidFill>
                  <a:srgbClr val="FF7E7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Motor 2</a:t>
                </a:r>
                <a:endParaRPr kumimoji="1" lang="ja-JP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617C9862-4D18-AFBE-123C-BB837FB3B88B}"/>
                  </a:ext>
                </a:extLst>
              </p:cNvPr>
              <p:cNvSpPr/>
              <p:nvPr/>
            </p:nvSpPr>
            <p:spPr>
              <a:xfrm>
                <a:off x="3746914" y="4699387"/>
                <a:ext cx="958379" cy="1527319"/>
              </a:xfrm>
              <a:prstGeom prst="rect">
                <a:avLst/>
              </a:prstGeom>
              <a:noFill/>
              <a:ln w="38100">
                <a:solidFill>
                  <a:srgbClr val="FF7E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B58A4835-A1B6-19CA-E892-ABB421E25E15}"/>
                  </a:ext>
                </a:extLst>
              </p:cNvPr>
              <p:cNvSpPr txBox="1"/>
              <p:nvPr/>
            </p:nvSpPr>
            <p:spPr>
              <a:xfrm>
                <a:off x="4912400" y="4736634"/>
                <a:ext cx="1391570" cy="526593"/>
              </a:xfrm>
              <a:prstGeom prst="rect">
                <a:avLst/>
              </a:prstGeom>
              <a:solidFill>
                <a:srgbClr val="0096FF"/>
              </a:solidFill>
              <a:ln w="38100">
                <a:solidFill>
                  <a:srgbClr val="0096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Motor 1</a:t>
                </a:r>
                <a:endParaRPr kumimoji="1" lang="ja-JP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8112CBC2-F2ED-82C6-3F2A-D8568251B757}"/>
                  </a:ext>
                </a:extLst>
              </p:cNvPr>
              <p:cNvSpPr/>
              <p:nvPr/>
            </p:nvSpPr>
            <p:spPr>
              <a:xfrm>
                <a:off x="4760165" y="5293126"/>
                <a:ext cx="1543803" cy="1374801"/>
              </a:xfrm>
              <a:prstGeom prst="rect">
                <a:avLst/>
              </a:prstGeom>
              <a:noFill/>
              <a:ln w="3810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411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画面収録 2022-09-22 21.30.45" descr="画面収録 2022-09-22 21.30.45">
            <a:hlinkClick r:id="" action="ppaction://media"/>
            <a:extLst>
              <a:ext uri="{FF2B5EF4-FFF2-40B4-BE49-F238E27FC236}">
                <a16:creationId xmlns:a16="http://schemas.microsoft.com/office/drawing/2014/main" id="{59AF1ABD-DA7D-DB08-8EF7-317615DFB2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40146" t="32186" r="1198" b="9601"/>
          <a:stretch>
            <a:fillRect/>
          </a:stretch>
        </p:blipFill>
        <p:spPr>
          <a:xfrm>
            <a:off x="2406250" y="1038551"/>
            <a:ext cx="6656454" cy="4771503"/>
          </a:xfrm>
          <a:prstGeom prst="rect">
            <a:avLst/>
          </a:prstGeom>
        </p:spPr>
      </p:pic>
      <p:sp>
        <p:nvSpPr>
          <p:cNvPr id="43" name="スライド番号プレースホルダー 42">
            <a:extLst>
              <a:ext uri="{FF2B5EF4-FFF2-40B4-BE49-F238E27FC236}">
                <a16:creationId xmlns:a16="http://schemas.microsoft.com/office/drawing/2014/main" id="{12EBA5CF-B915-AE49-BD1D-C465A89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8878" y="6421308"/>
            <a:ext cx="2943234" cy="510947"/>
          </a:xfrm>
        </p:spPr>
        <p:txBody>
          <a:bodyPr/>
          <a:lstStyle/>
          <a:p>
            <a:fld id="{3A1759C7-6F6B-304A-B2C0-52DEF662737D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2B8C2DA-7920-151D-2488-BCE2EAE8091D}"/>
              </a:ext>
            </a:extLst>
          </p:cNvPr>
          <p:cNvSpPr txBox="1"/>
          <p:nvPr/>
        </p:nvSpPr>
        <p:spPr>
          <a:xfrm>
            <a:off x="8935555" y="4562664"/>
            <a:ext cx="353059" cy="272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2800" b="1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D9B4E87-2028-90CF-17F8-3D071555DCA6}"/>
              </a:ext>
            </a:extLst>
          </p:cNvPr>
          <p:cNvSpPr txBox="1"/>
          <p:nvPr/>
        </p:nvSpPr>
        <p:spPr>
          <a:xfrm>
            <a:off x="78373" y="387174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カメラ映像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25370F5-3E70-AE46-6C18-25594BE3D1A1}"/>
              </a:ext>
            </a:extLst>
          </p:cNvPr>
          <p:cNvSpPr txBox="1"/>
          <p:nvPr/>
        </p:nvSpPr>
        <p:spPr>
          <a:xfrm>
            <a:off x="2379492" y="76044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感情推定結果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1D1F2C2-3DE4-EDFB-7A2A-27165C3756B2}"/>
              </a:ext>
            </a:extLst>
          </p:cNvPr>
          <p:cNvSpPr txBox="1"/>
          <p:nvPr/>
        </p:nvSpPr>
        <p:spPr>
          <a:xfrm rot="5400000">
            <a:off x="239023" y="3539708"/>
            <a:ext cx="44979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DAB0329-C1A0-1ABA-6B79-4152C5114E88}"/>
              </a:ext>
            </a:extLst>
          </p:cNvPr>
          <p:cNvSpPr txBox="1"/>
          <p:nvPr/>
        </p:nvSpPr>
        <p:spPr>
          <a:xfrm>
            <a:off x="77211" y="1263844"/>
            <a:ext cx="2285043" cy="2246769"/>
          </a:xfrm>
          <a:prstGeom prst="rect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kumimoji="1" lang="en-US" altLang="ja-JP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kumimoji="1" lang="en-US" altLang="ja-JP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kumimoji="1" lang="en-US" altLang="ja-JP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kumimoji="1" lang="en-US" altLang="ja-JP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kumimoji="1" lang="ja-JP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34BAB8-C947-9703-8D6F-A921F7BC0E43}"/>
              </a:ext>
            </a:extLst>
          </p:cNvPr>
          <p:cNvSpPr txBox="1"/>
          <p:nvPr/>
        </p:nvSpPr>
        <p:spPr>
          <a:xfrm>
            <a:off x="546022" y="-11986"/>
            <a:ext cx="5616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rgbClr val="383F52"/>
                </a:solidFill>
                <a:latin typeface="Verdana" pitchFamily="34" charset="0"/>
              </a:rPr>
              <a:t>計測画像からの表情の認識</a:t>
            </a:r>
            <a:endParaRPr kumimoji="1" lang="ja-JP" altLang="en-US" sz="3200" dirty="0">
              <a:solidFill>
                <a:srgbClr val="383F52"/>
              </a:solidFill>
              <a:latin typeface="Verdana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05500B2-CCFF-0E24-FE2D-71D03E718D7C}"/>
              </a:ext>
            </a:extLst>
          </p:cNvPr>
          <p:cNvSpPr txBox="1"/>
          <p:nvPr/>
        </p:nvSpPr>
        <p:spPr>
          <a:xfrm>
            <a:off x="214834" y="1584718"/>
            <a:ext cx="200480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SAD</a:t>
            </a:r>
            <a:endParaRPr kumimoji="1" lang="ja-JP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6116393-5952-9460-CCE6-DCF395226612}"/>
              </a:ext>
            </a:extLst>
          </p:cNvPr>
          <p:cNvSpPr txBox="1"/>
          <p:nvPr/>
        </p:nvSpPr>
        <p:spPr>
          <a:xfrm>
            <a:off x="103321" y="1584718"/>
            <a:ext cx="222783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SURPRISED</a:t>
            </a:r>
            <a:endParaRPr kumimoji="1" lang="ja-JP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6E2D0A7-C5FA-A24A-69D9-AD415C371363}"/>
              </a:ext>
            </a:extLst>
          </p:cNvPr>
          <p:cNvSpPr txBox="1"/>
          <p:nvPr/>
        </p:nvSpPr>
        <p:spPr>
          <a:xfrm>
            <a:off x="214834" y="1584718"/>
            <a:ext cx="200480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HAPPY</a:t>
            </a:r>
            <a:endParaRPr kumimoji="1" lang="ja-JP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9016524-8824-576C-2421-AEB368A0E575}"/>
              </a:ext>
            </a:extLst>
          </p:cNvPr>
          <p:cNvSpPr txBox="1"/>
          <p:nvPr/>
        </p:nvSpPr>
        <p:spPr>
          <a:xfrm>
            <a:off x="31962" y="7581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感情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C889B29-7F05-E849-F9CC-FC599AC616B0}"/>
              </a:ext>
            </a:extLst>
          </p:cNvPr>
          <p:cNvSpPr txBox="1"/>
          <p:nvPr/>
        </p:nvSpPr>
        <p:spPr>
          <a:xfrm>
            <a:off x="144523" y="2269275"/>
            <a:ext cx="2166537" cy="1080000"/>
          </a:xfrm>
          <a:prstGeom prst="rect">
            <a:avLst/>
          </a:prstGeom>
          <a:solidFill>
            <a:srgbClr val="FE1493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kumimoji="1" lang="ja-JP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DEA7F2C-4DC6-985F-A415-1088236B0E69}"/>
              </a:ext>
            </a:extLst>
          </p:cNvPr>
          <p:cNvSpPr txBox="1"/>
          <p:nvPr/>
        </p:nvSpPr>
        <p:spPr>
          <a:xfrm>
            <a:off x="144523" y="2269275"/>
            <a:ext cx="2166537" cy="1080000"/>
          </a:xfrm>
          <a:prstGeom prst="rect">
            <a:avLst/>
          </a:prstGeom>
          <a:solidFill>
            <a:srgbClr val="8EBB9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kumimoji="1" lang="ja-JP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2279CE-1518-0875-0002-234DCA2E9126}"/>
              </a:ext>
            </a:extLst>
          </p:cNvPr>
          <p:cNvSpPr txBox="1"/>
          <p:nvPr/>
        </p:nvSpPr>
        <p:spPr>
          <a:xfrm>
            <a:off x="144523" y="2269275"/>
            <a:ext cx="2166537" cy="1080000"/>
          </a:xfrm>
          <a:prstGeom prst="rect">
            <a:avLst/>
          </a:prstGeom>
          <a:solidFill>
            <a:srgbClr val="05056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kumimoji="1" lang="ja-JP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5726132-1584-F598-3A64-A7FA8582D901}"/>
              </a:ext>
            </a:extLst>
          </p:cNvPr>
          <p:cNvSpPr txBox="1"/>
          <p:nvPr/>
        </p:nvSpPr>
        <p:spPr>
          <a:xfrm rot="5400000">
            <a:off x="5754925" y="3025372"/>
            <a:ext cx="272294" cy="60889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/>
          </a:p>
        </p:txBody>
      </p:sp>
      <p:pic>
        <p:nvPicPr>
          <p:cNvPr id="3" name="画面収録 2022-09-22 21.30.45" descr="画面収録 2022-09-22 21.30.45">
            <a:hlinkClick r:id="" action="ppaction://media"/>
            <a:extLst>
              <a:ext uri="{FF2B5EF4-FFF2-40B4-BE49-F238E27FC236}">
                <a16:creationId xmlns:a16="http://schemas.microsoft.com/office/drawing/2014/main" id="{1257E153-120D-B4B0-96C9-87DACFD0E07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>
                  <p14:bmkLst>
                    <p14:bmk name="ブックマーク 1" time="0"/>
                    <p14:bmk name="ブックマーク 2" time="662.0783"/>
                    <p14:bmk name="ブックマーク 3" time="7950.0783"/>
                    <p14:bmk name="ブックマーク 4" time="14795.0783"/>
                    <p14:bmk name="ブックマーク 5" time="20537.0783"/>
                    <p14:bmk name="ブックマーク 6" time="28046.0783"/>
                    <p14:bmk name="ブックマーク 8" time="34450.0783"/>
                  </p14:bmkLst>
                </p14:media>
              </p:ext>
            </p:extLst>
          </p:nvPr>
        </p:nvPicPr>
        <p:blipFill rotWithShape="1">
          <a:blip r:embed="rId8"/>
          <a:srcRect l="3613" t="18478" r="71399" b="45446"/>
          <a:stretch>
            <a:fillRect/>
          </a:stretch>
        </p:blipFill>
        <p:spPr>
          <a:xfrm>
            <a:off x="78373" y="4241076"/>
            <a:ext cx="2288009" cy="206441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49A017E-BF28-F1F6-24BD-2EDB9DC05A14}"/>
              </a:ext>
            </a:extLst>
          </p:cNvPr>
          <p:cNvSpPr txBox="1"/>
          <p:nvPr/>
        </p:nvSpPr>
        <p:spPr>
          <a:xfrm>
            <a:off x="5450679" y="917481"/>
            <a:ext cx="8541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/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7B8DEDCF-BE07-C4F0-5167-34ED34B170A3}"/>
              </a:ext>
            </a:extLst>
          </p:cNvPr>
          <p:cNvGrpSpPr/>
          <p:nvPr/>
        </p:nvGrpSpPr>
        <p:grpSpPr>
          <a:xfrm>
            <a:off x="2287744" y="1132925"/>
            <a:ext cx="453970" cy="4603207"/>
            <a:chOff x="2303337" y="1402947"/>
            <a:chExt cx="453970" cy="4603207"/>
          </a:xfrm>
        </p:grpSpPr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742B7A27-6FC6-8207-79FC-F4AAFD0A091D}"/>
                </a:ext>
              </a:extLst>
            </p:cNvPr>
            <p:cNvSpPr txBox="1"/>
            <p:nvPr/>
          </p:nvSpPr>
          <p:spPr>
            <a:xfrm>
              <a:off x="2459827" y="1449254"/>
              <a:ext cx="195763" cy="44979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JP" altLang="en-US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C2EC6F5A-A69A-DC61-C67D-04F77664E2E5}"/>
                </a:ext>
              </a:extLst>
            </p:cNvPr>
            <p:cNvSpPr txBox="1"/>
            <p:nvPr/>
          </p:nvSpPr>
          <p:spPr>
            <a:xfrm>
              <a:off x="2303337" y="1402947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endParaRPr kumimoji="1" lang="ja-JP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BD60EAE3-8545-D287-4F1F-3CD9A3210B07}"/>
                </a:ext>
              </a:extLst>
            </p:cNvPr>
            <p:cNvSpPr txBox="1"/>
            <p:nvPr/>
          </p:nvSpPr>
          <p:spPr>
            <a:xfrm>
              <a:off x="2482873" y="5698377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1EF87ED9-D8A5-5A5C-0525-373F9B565EC0}"/>
                </a:ext>
              </a:extLst>
            </p:cNvPr>
            <p:cNvSpPr txBox="1"/>
            <p:nvPr/>
          </p:nvSpPr>
          <p:spPr>
            <a:xfrm>
              <a:off x="2393104" y="4839291"/>
              <a:ext cx="3642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  <a:endParaRPr kumimoji="1" lang="ja-JP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D21FF74B-A84D-F435-D4F9-FC02B3D841B8}"/>
                </a:ext>
              </a:extLst>
            </p:cNvPr>
            <p:cNvSpPr txBox="1"/>
            <p:nvPr/>
          </p:nvSpPr>
          <p:spPr>
            <a:xfrm>
              <a:off x="2393104" y="3980205"/>
              <a:ext cx="3642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</a:t>
              </a:r>
              <a:endParaRPr kumimoji="1" lang="ja-JP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88906FC5-6EBD-53F2-98C5-AD90F3A37870}"/>
                </a:ext>
              </a:extLst>
            </p:cNvPr>
            <p:cNvSpPr txBox="1"/>
            <p:nvPr/>
          </p:nvSpPr>
          <p:spPr>
            <a:xfrm>
              <a:off x="2393104" y="3121119"/>
              <a:ext cx="3642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60</a:t>
              </a:r>
              <a:endParaRPr kumimoji="1" lang="ja-JP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8BB6890-33F8-EA81-3A94-AB8EEAC109F9}"/>
                </a:ext>
              </a:extLst>
            </p:cNvPr>
            <p:cNvSpPr txBox="1"/>
            <p:nvPr/>
          </p:nvSpPr>
          <p:spPr>
            <a:xfrm>
              <a:off x="2393104" y="2262033"/>
              <a:ext cx="3642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80</a:t>
              </a:r>
              <a:endParaRPr kumimoji="1" lang="ja-JP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16DA7CD8-EAE7-30FC-55F0-6F3AB049165C}"/>
              </a:ext>
            </a:extLst>
          </p:cNvPr>
          <p:cNvGrpSpPr/>
          <p:nvPr/>
        </p:nvGrpSpPr>
        <p:grpSpPr>
          <a:xfrm>
            <a:off x="2822247" y="5677192"/>
            <a:ext cx="5913262" cy="1446459"/>
            <a:chOff x="2808850" y="5822446"/>
            <a:chExt cx="5913262" cy="1446459"/>
          </a:xfrm>
        </p:grpSpPr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3AE92A82-8DFA-154C-3732-BB971E07E2DB}"/>
                </a:ext>
              </a:extLst>
            </p:cNvPr>
            <p:cNvSpPr txBox="1"/>
            <p:nvPr/>
          </p:nvSpPr>
          <p:spPr>
            <a:xfrm>
              <a:off x="2808850" y="5822446"/>
              <a:ext cx="591326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JP" altLang="en-US" sz="1600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2AA06DD4-BD18-0007-7466-200BD629526E}"/>
                </a:ext>
              </a:extLst>
            </p:cNvPr>
            <p:cNvSpPr txBox="1"/>
            <p:nvPr/>
          </p:nvSpPr>
          <p:spPr>
            <a:xfrm>
              <a:off x="3026027" y="5824163"/>
              <a:ext cx="430887" cy="76238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ja-JP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HAPPY</a:t>
              </a:r>
              <a:endParaRPr kumimoji="1" lang="ja-JP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BADFCA7C-FA66-0194-93AE-FD749D156848}"/>
                </a:ext>
              </a:extLst>
            </p:cNvPr>
            <p:cNvSpPr txBox="1"/>
            <p:nvPr/>
          </p:nvSpPr>
          <p:spPr>
            <a:xfrm>
              <a:off x="3769617" y="5824163"/>
              <a:ext cx="430887" cy="117115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ja-JP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CONFUSED</a:t>
              </a:r>
              <a:endParaRPr kumimoji="1" lang="ja-JP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1C65B388-055E-1606-766F-7BF28B5ACDFB}"/>
                </a:ext>
              </a:extLst>
            </p:cNvPr>
            <p:cNvSpPr txBox="1"/>
            <p:nvPr/>
          </p:nvSpPr>
          <p:spPr>
            <a:xfrm>
              <a:off x="4512611" y="5824163"/>
              <a:ext cx="430887" cy="119519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ja-JP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SURPRISED</a:t>
              </a:r>
              <a:endParaRPr kumimoji="1" lang="ja-JP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25AB7712-6790-F9FB-6A04-BDF080606EEC}"/>
                </a:ext>
              </a:extLst>
            </p:cNvPr>
            <p:cNvSpPr txBox="1"/>
            <p:nvPr/>
          </p:nvSpPr>
          <p:spPr>
            <a:xfrm>
              <a:off x="5260314" y="5824163"/>
              <a:ext cx="430887" cy="61491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ja-JP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FEAR</a:t>
              </a:r>
              <a:endParaRPr kumimoji="1" lang="ja-JP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891A16B9-1756-D529-9846-86794074852A}"/>
                </a:ext>
              </a:extLst>
            </p:cNvPr>
            <p:cNvSpPr txBox="1"/>
            <p:nvPr/>
          </p:nvSpPr>
          <p:spPr>
            <a:xfrm>
              <a:off x="5998307" y="5824163"/>
              <a:ext cx="430887" cy="99144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en-US" altLang="ja-JP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ANGRY</a:t>
              </a:r>
              <a:endParaRPr kumimoji="1" lang="ja-JP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ED4AE81B-D0BA-7AC8-A4C0-92F1BDB5AA55}"/>
                </a:ext>
              </a:extLst>
            </p:cNvPr>
            <p:cNvSpPr txBox="1"/>
            <p:nvPr/>
          </p:nvSpPr>
          <p:spPr>
            <a:xfrm>
              <a:off x="6736300" y="5824163"/>
              <a:ext cx="430887" cy="99144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en-US" altLang="ja-JP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SAD</a:t>
              </a:r>
              <a:endParaRPr kumimoji="1" lang="ja-JP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4C0FF853-1CA1-743E-4AC6-F3200DEE3DD2}"/>
                </a:ext>
              </a:extLst>
            </p:cNvPr>
            <p:cNvSpPr txBox="1"/>
            <p:nvPr/>
          </p:nvSpPr>
          <p:spPr>
            <a:xfrm>
              <a:off x="7449240" y="5824163"/>
              <a:ext cx="430887" cy="14447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en-US" altLang="ja-JP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DISGUSTED</a:t>
              </a:r>
              <a:endParaRPr kumimoji="1" lang="ja-JP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5B276224-AEF1-CB7A-45C5-B181235605DD}"/>
                </a:ext>
              </a:extLst>
            </p:cNvPr>
            <p:cNvSpPr txBox="1"/>
            <p:nvPr/>
          </p:nvSpPr>
          <p:spPr>
            <a:xfrm>
              <a:off x="8212286" y="5824163"/>
              <a:ext cx="430887" cy="11080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en-US" altLang="ja-JP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CALM</a:t>
              </a:r>
              <a:endParaRPr kumimoji="1" lang="ja-JP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F073039-23E3-BE58-7C52-BA2379A0948B}"/>
              </a:ext>
            </a:extLst>
          </p:cNvPr>
          <p:cNvSpPr/>
          <p:nvPr/>
        </p:nvSpPr>
        <p:spPr>
          <a:xfrm>
            <a:off x="0" y="102397"/>
            <a:ext cx="439521" cy="417564"/>
          </a:xfrm>
          <a:prstGeom prst="rect">
            <a:avLst/>
          </a:prstGeom>
          <a:solidFill>
            <a:srgbClr val="383F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rgbClr val="383F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86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8874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8416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9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video>
                  <p:cMediaNode vol="80000">
                    <p:cTn id="10" fill="hold" display="0">
                      <p:stCondLst>
                        <p:cond delay="indefinite"/>
                      </p:stCondLst>
                    </p:cTn>
                    <p:tgtEl>
                      <p:spTgt spid="23"/>
                    </p:tgtEl>
                  </p:cMediaNode>
                </p:video>
                <p:seq concurrent="1" nextAc="seek">
                  <p:cTn id="11" restart="whenNotActive" fill="hold" evtFilter="cancelBubble" nodeType="interactiveSeq">
                    <p:stCondLst>
                      <p:cond evt="onMediaBookmark" delay="0">
                        <p:tgtEl>
                          <p14:bmkTgt spid="3" bmkName="ブックマーク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" fill="hold">
                          <p:stCondLst>
                            <p:cond delay="0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ブックマーク 1"/>
                      </p:tgtEl>
                    </p:cond>
                  </p:nextCondLst>
                </p:seq>
                <p:seq concurrent="1" nextAc="seek">
                  <p:cTn id="18" restart="whenNotActive" fill="hold" evtFilter="cancelBubble" nodeType="interactiveSeq">
                    <p:stCondLst>
                      <p:cond evt="onMediaBookmark" delay="0">
                        <p:tgtEl>
                          <p14:bmkTgt spid="3" bmkName="ブックマーク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9" fill="hold">
                          <p:stCondLst>
                            <p:cond delay="0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ブックマーク 2"/>
                      </p:tgtEl>
                    </p:cond>
                  </p:nextCondLst>
                </p:seq>
                <p:seq concurrent="1" nextAc="seek">
                  <p:cTn id="29" restart="whenNotActive" fill="hold" evtFilter="cancelBubble" nodeType="interactiveSeq">
                    <p:stCondLst>
                      <p:cond evt="onMediaBookmark" delay="0">
                        <p:tgtEl>
                          <p14:bmkTgt spid="3" bmkName="ブックマーク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0" fill="hold">
                          <p:stCondLst>
                            <p:cond delay="0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1" presetClass="entr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ブックマーク 3"/>
                      </p:tgtEl>
                    </p:cond>
                  </p:nextCondLst>
                </p:seq>
                <p:seq concurrent="1" nextAc="seek">
                  <p:cTn id="40" restart="whenNotActive" fill="hold" evtFilter="cancelBubble" nodeType="interactiveSeq">
                    <p:stCondLst>
                      <p:cond evt="onMediaBookmark" delay="0">
                        <p:tgtEl>
                          <p14:bmkTgt spid="3" bmkName="ブックマーク 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1" fill="hold">
                          <p:stCondLst>
                            <p:cond delay="0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ブックマーク 4"/>
                      </p:tgtEl>
                    </p:cond>
                  </p:nextCondLst>
                </p:seq>
                <p:seq concurrent="1" nextAc="seek">
                  <p:cTn id="51" restart="whenNotActive" fill="hold" evtFilter="cancelBubble" nodeType="interactiveSeq">
                    <p:stCondLst>
                      <p:cond evt="onMediaBookmark" delay="0">
                        <p:tgtEl>
                          <p14:bmkTgt spid="3" bmkName="ブックマーク 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2" fill="hold">
                          <p:stCondLst>
                            <p:cond delay="0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1" presetClass="entr" presetSubtype="0" fill="hold" grpId="4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" presetClass="entr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ブックマーク 5"/>
                      </p:tgtEl>
                    </p:cond>
                  </p:nextCondLst>
                </p:seq>
                <p:seq concurrent="1" nextAc="seek">
                  <p:cTn id="62" restart="whenNotActive" fill="hold" evtFilter="cancelBubble" nodeType="interactiveSeq">
                    <p:stCondLst>
                      <p:cond evt="onMediaBookmark" delay="0">
                        <p:tgtEl>
                          <p14:bmkTgt spid="3" bmkName="ブックマーク 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3" fill="hold">
                          <p:stCondLst>
                            <p:cond delay="0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" presetClass="exit" presetSubtype="0" fill="hold" grpId="5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1" presetClass="exit" presetSubtype="0" fill="hold" grpId="5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ブックマーク 6"/>
                      </p:tgtEl>
                    </p:cond>
                  </p:nextCondLst>
                </p:seq>
                <p:seq concurrent="1" nextAc="seek">
                  <p:cTn id="73" restart="whenNotActive" fill="hold" evtFilter="cancelBubble" nodeType="interactiveSeq">
                    <p:stCondLst>
                      <p:cond evt="onMediaBookmark" delay="0">
                        <p:tgtEl>
                          <p14:bmkTgt spid="3" bmkName="ブックマーク 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4" fill="hold">
                          <p:stCondLst>
                            <p:cond delay="0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ntr" presetSubtype="0" fill="hold" grpId="6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1" presetClass="entr" presetSubtype="0" fill="hold" grpId="6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ブックマーク 8"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  <p:bldP spid="16" grpId="1"/>
          <p:bldP spid="17" grpId="0"/>
          <p:bldP spid="17" grpId="1"/>
          <p:bldP spid="17" grpId="2"/>
          <p:bldP spid="17" grpId="3"/>
          <p:bldP spid="7" grpId="0"/>
          <p:bldP spid="7" grpId="1"/>
          <p:bldP spid="7" grpId="2"/>
          <p:bldP spid="7" grpId="3"/>
          <p:bldP spid="7" grpId="4"/>
          <p:bldP spid="7" grpId="5"/>
          <p:bldP spid="7" grpId="6"/>
          <p:bldP spid="5" grpId="0" animBg="1"/>
          <p:bldP spid="5" grpId="1" animBg="1"/>
          <p:bldP spid="5" grpId="2" animBg="1"/>
          <p:bldP spid="5" grpId="3" animBg="1"/>
          <p:bldP spid="5" grpId="4" animBg="1"/>
          <p:bldP spid="5" grpId="5" animBg="1"/>
          <p:bldP spid="5" grpId="6" animBg="1"/>
          <p:bldP spid="9" grpId="0" animBg="1"/>
          <p:bldP spid="9" grpId="1" animBg="1"/>
          <p:bldP spid="9" grpId="2" animBg="1"/>
          <p:bldP spid="9" grpId="3" animBg="1"/>
          <p:bldP spid="10" grpId="0" animBg="1"/>
          <p:bldP spid="10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8874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8416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9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video>
                  <p:cMediaNode vol="80000">
                    <p:cTn id="10" fill="hold" display="0">
                      <p:stCondLst>
                        <p:cond delay="indefinite"/>
                      </p:stCondLst>
                    </p:cTn>
                    <p:tgtEl>
                      <p:spTgt spid="23"/>
                    </p:tgtEl>
                  </p:cMediaNode>
                </p:video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G_0865">
            <a:hlinkClick r:id="" action="ppaction://media"/>
            <a:extLst>
              <a:ext uri="{FF2B5EF4-FFF2-40B4-BE49-F238E27FC236}">
                <a16:creationId xmlns:a16="http://schemas.microsoft.com/office/drawing/2014/main" id="{CDABCDDE-DC56-6CE2-5F37-4B476F068E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5"/>
          <a:srcRect l="11635" t="18443" r="20391" b="23333"/>
          <a:stretch/>
        </p:blipFill>
        <p:spPr>
          <a:xfrm rot="10800000">
            <a:off x="6358786" y="3034815"/>
            <a:ext cx="2510624" cy="3823185"/>
          </a:xfrm>
          <a:prstGeom prst="rect">
            <a:avLst/>
          </a:prstGeom>
        </p:spPr>
      </p:pic>
      <p:pic>
        <p:nvPicPr>
          <p:cNvPr id="2" name="ムービー（2022-11-28 16.19）">
            <a:hlinkClick r:id="" action="ppaction://media"/>
            <a:extLst>
              <a:ext uri="{FF2B5EF4-FFF2-40B4-BE49-F238E27FC236}">
                <a16:creationId xmlns:a16="http://schemas.microsoft.com/office/drawing/2014/main" id="{60366648-D043-8839-169A-34A35D85E8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6"/>
          <a:srcRect l="14776" r="13765"/>
          <a:stretch>
            <a:fillRect/>
          </a:stretch>
        </p:blipFill>
        <p:spPr>
          <a:xfrm>
            <a:off x="510052" y="1102847"/>
            <a:ext cx="2039701" cy="1902888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7641AE7-27B4-936B-8B6B-FEF2080690A4}"/>
              </a:ext>
            </a:extLst>
          </p:cNvPr>
          <p:cNvSpPr txBox="1"/>
          <p:nvPr/>
        </p:nvSpPr>
        <p:spPr>
          <a:xfrm>
            <a:off x="546021" y="-11986"/>
            <a:ext cx="6112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rgbClr val="383F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感情に基づいた動作の制御</a:t>
            </a:r>
            <a:endParaRPr kumimoji="1" lang="ja-JP" altLang="en-US" sz="3600" dirty="0">
              <a:solidFill>
                <a:srgbClr val="383F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G_0865">
            <a:hlinkClick r:id="" action="ppaction://media"/>
            <a:extLst>
              <a:ext uri="{FF2B5EF4-FFF2-40B4-BE49-F238E27FC236}">
                <a16:creationId xmlns:a16="http://schemas.microsoft.com/office/drawing/2014/main" id="{EB76BD68-66F1-15D1-FF05-925ACEE429F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5"/>
          <a:srcRect l="11635" t="18443" r="20391" b="23333"/>
          <a:stretch/>
        </p:blipFill>
        <p:spPr>
          <a:xfrm rot="10800000">
            <a:off x="274590" y="3034815"/>
            <a:ext cx="2510624" cy="382318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8F4E0D-F968-0DAF-84DD-B4C135B61589}"/>
              </a:ext>
            </a:extLst>
          </p:cNvPr>
          <p:cNvSpPr txBox="1"/>
          <p:nvPr/>
        </p:nvSpPr>
        <p:spPr>
          <a:xfrm>
            <a:off x="818810" y="645386"/>
            <a:ext cx="142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HAPPY</a:t>
            </a:r>
            <a:endParaRPr kumimoji="1" lang="ja-JP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ムービー（2022-11-28 16.19）">
            <a:hlinkClick r:id="" action="ppaction://media"/>
            <a:extLst>
              <a:ext uri="{FF2B5EF4-FFF2-40B4-BE49-F238E27FC236}">
                <a16:creationId xmlns:a16="http://schemas.microsoft.com/office/drawing/2014/main" id="{6D4A2F69-00EC-2C51-B974-C313B0330133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7"/>
          <a:srcRect l="14776" r="13765"/>
          <a:stretch>
            <a:fillRect/>
          </a:stretch>
        </p:blipFill>
        <p:spPr>
          <a:xfrm>
            <a:off x="3552149" y="1102847"/>
            <a:ext cx="2039701" cy="190288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A36C8A7-3B62-F47F-5D6A-F4084E999A92}"/>
              </a:ext>
            </a:extLst>
          </p:cNvPr>
          <p:cNvSpPr txBox="1"/>
          <p:nvPr/>
        </p:nvSpPr>
        <p:spPr>
          <a:xfrm>
            <a:off x="3460959" y="624025"/>
            <a:ext cx="2222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SURPRISED</a:t>
            </a:r>
            <a:endParaRPr kumimoji="1" lang="ja-JP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ムービー（2022-11-28 16.19）">
            <a:hlinkClick r:id="" action="ppaction://media"/>
            <a:extLst>
              <a:ext uri="{FF2B5EF4-FFF2-40B4-BE49-F238E27FC236}">
                <a16:creationId xmlns:a16="http://schemas.microsoft.com/office/drawing/2014/main" id="{5A619531-1FA9-4B6B-AE99-00F2BEE3AC5D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18"/>
          <a:srcRect l="14776" r="13765"/>
          <a:stretch>
            <a:fillRect/>
          </a:stretch>
        </p:blipFill>
        <p:spPr>
          <a:xfrm>
            <a:off x="6594247" y="1102847"/>
            <a:ext cx="2039701" cy="1902888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9E51690-C01B-F3DA-37DE-975A445D5111}"/>
              </a:ext>
            </a:extLst>
          </p:cNvPr>
          <p:cNvSpPr txBox="1"/>
          <p:nvPr/>
        </p:nvSpPr>
        <p:spPr>
          <a:xfrm>
            <a:off x="7161891" y="608609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SAD</a:t>
            </a:r>
            <a:endParaRPr kumimoji="1" lang="ja-JP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1E70BE55-B446-7D4B-B56C-233714DA090B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5842" y="3099139"/>
            <a:ext cx="749171" cy="1002325"/>
          </a:xfrm>
          <a:prstGeom prst="rect">
            <a:avLst/>
          </a:prstGeom>
        </p:spPr>
      </p:pic>
      <p:pic>
        <p:nvPicPr>
          <p:cNvPr id="28" name="calm_75dXEc.mp4">
            <a:hlinkClick r:id="" action="ppaction://media"/>
            <a:extLst>
              <a:ext uri="{FF2B5EF4-FFF2-40B4-BE49-F238E27FC236}">
                <a16:creationId xmlns:a16="http://schemas.microsoft.com/office/drawing/2014/main" id="{AD7C30F5-E8F7-BD46-A403-FA7A5CAD990F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 rotWithShape="1">
          <a:blip r:embed="rId20"/>
          <a:srcRect l="19194" t="22247" r="24026" b="57774"/>
          <a:stretch/>
        </p:blipFill>
        <p:spPr>
          <a:xfrm rot="5400000">
            <a:off x="2726954" y="3757643"/>
            <a:ext cx="3823186" cy="237753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36BD375D-D035-BF4F-9E54-3A573AB5484A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095" y="3099139"/>
            <a:ext cx="740817" cy="1002325"/>
          </a:xfrm>
          <a:prstGeom prst="rect">
            <a:avLst/>
          </a:prstGeom>
        </p:spPr>
      </p:pic>
      <p:sp>
        <p:nvSpPr>
          <p:cNvPr id="21" name="スライド番号プレースホルダー 20">
            <a:extLst>
              <a:ext uri="{FF2B5EF4-FFF2-40B4-BE49-F238E27FC236}">
                <a16:creationId xmlns:a16="http://schemas.microsoft.com/office/drawing/2014/main" id="{4920F406-AD14-5B8D-C7DF-9710D3AD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59C7-6F6B-304A-B2C0-52DEF662737D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29198D-267B-E6AF-9B10-D5B3C50ABB44}"/>
              </a:ext>
            </a:extLst>
          </p:cNvPr>
          <p:cNvSpPr/>
          <p:nvPr/>
        </p:nvSpPr>
        <p:spPr>
          <a:xfrm>
            <a:off x="0" y="102397"/>
            <a:ext cx="439521" cy="417564"/>
          </a:xfrm>
          <a:prstGeom prst="rect">
            <a:avLst/>
          </a:prstGeom>
          <a:solidFill>
            <a:srgbClr val="383F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rgbClr val="383F52"/>
              </a:solidFill>
            </a:endParaRP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D1F1E7AD-BBDF-AED6-B35D-07D0B970A02E}"/>
              </a:ext>
            </a:extLst>
          </p:cNvPr>
          <p:cNvGrpSpPr>
            <a:grpSpLocks noChangeAspect="1"/>
          </p:cNvGrpSpPr>
          <p:nvPr/>
        </p:nvGrpSpPr>
        <p:grpSpPr>
          <a:xfrm>
            <a:off x="7925435" y="3099139"/>
            <a:ext cx="881420" cy="1000800"/>
            <a:chOff x="8000672" y="3099006"/>
            <a:chExt cx="868738" cy="986400"/>
          </a:xfrm>
        </p:grpSpPr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5F66E1D8-E1AA-5D77-B5FA-D98245EA8029}"/>
                </a:ext>
              </a:extLst>
            </p:cNvPr>
            <p:cNvSpPr/>
            <p:nvPr/>
          </p:nvSpPr>
          <p:spPr>
            <a:xfrm>
              <a:off x="8001241" y="3099006"/>
              <a:ext cx="867600" cy="98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8335C3C7-7C19-CED8-023E-F9B21925F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00672" y="3099139"/>
              <a:ext cx="868738" cy="9861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516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1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21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21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368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1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mute="1">
                <p:cTn id="21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855D677-5EAC-FF44-BBB6-691ABED9C80C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rgbClr val="383F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基礎実験</a:t>
            </a:r>
            <a:endParaRPr kumimoji="1" lang="ja-JP" altLang="en-US" sz="3600" dirty="0">
              <a:solidFill>
                <a:srgbClr val="383F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BAB68CE-EB01-4996-8DF0-F749E01B71F0}"/>
              </a:ext>
            </a:extLst>
          </p:cNvPr>
          <p:cNvSpPr/>
          <p:nvPr/>
        </p:nvSpPr>
        <p:spPr>
          <a:xfrm>
            <a:off x="0" y="102397"/>
            <a:ext cx="439521" cy="417564"/>
          </a:xfrm>
          <a:prstGeom prst="rect">
            <a:avLst/>
          </a:prstGeom>
          <a:solidFill>
            <a:srgbClr val="383F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rgbClr val="383F52"/>
              </a:solidFill>
            </a:endParaRPr>
          </a:p>
        </p:txBody>
      </p:sp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1E3B3204-4E5A-F777-DBD9-1FFAA6DF4BF1}"/>
              </a:ext>
            </a:extLst>
          </p:cNvPr>
          <p:cNvGrpSpPr/>
          <p:nvPr/>
        </p:nvGrpSpPr>
        <p:grpSpPr>
          <a:xfrm>
            <a:off x="378474" y="792560"/>
            <a:ext cx="8387053" cy="5950334"/>
            <a:chOff x="38220" y="792560"/>
            <a:chExt cx="8387053" cy="5950334"/>
          </a:xfrm>
        </p:grpSpPr>
        <p:grpSp>
          <p:nvGrpSpPr>
            <p:cNvPr id="88" name="グループ化 87">
              <a:extLst>
                <a:ext uri="{FF2B5EF4-FFF2-40B4-BE49-F238E27FC236}">
                  <a16:creationId xmlns:a16="http://schemas.microsoft.com/office/drawing/2014/main" id="{14925C22-70AC-24D1-9547-26F0F74B9D48}"/>
                </a:ext>
              </a:extLst>
            </p:cNvPr>
            <p:cNvGrpSpPr/>
            <p:nvPr/>
          </p:nvGrpSpPr>
          <p:grpSpPr>
            <a:xfrm>
              <a:off x="38220" y="792560"/>
              <a:ext cx="8259614" cy="5950334"/>
              <a:chOff x="53746" y="792560"/>
              <a:chExt cx="8259614" cy="5950334"/>
            </a:xfrm>
          </p:grpSpPr>
          <p:grpSp>
            <p:nvGrpSpPr>
              <p:cNvPr id="86" name="グループ化 85">
                <a:extLst>
                  <a:ext uri="{FF2B5EF4-FFF2-40B4-BE49-F238E27FC236}">
                    <a16:creationId xmlns:a16="http://schemas.microsoft.com/office/drawing/2014/main" id="{07BF43F5-2D4E-9DE2-F0D1-D802FF4B4818}"/>
                  </a:ext>
                </a:extLst>
              </p:cNvPr>
              <p:cNvGrpSpPr/>
              <p:nvPr/>
            </p:nvGrpSpPr>
            <p:grpSpPr>
              <a:xfrm>
                <a:off x="53747" y="792560"/>
                <a:ext cx="8259613" cy="2165278"/>
                <a:chOff x="53747" y="792560"/>
                <a:chExt cx="8259613" cy="2165278"/>
              </a:xfrm>
            </p:grpSpPr>
            <p:grpSp>
              <p:nvGrpSpPr>
                <p:cNvPr id="77" name="グループ化 76">
                  <a:extLst>
                    <a:ext uri="{FF2B5EF4-FFF2-40B4-BE49-F238E27FC236}">
                      <a16:creationId xmlns:a16="http://schemas.microsoft.com/office/drawing/2014/main" id="{C059DBB3-E324-4C39-8AFD-0DB7FB72362F}"/>
                    </a:ext>
                  </a:extLst>
                </p:cNvPr>
                <p:cNvGrpSpPr/>
                <p:nvPr/>
              </p:nvGrpSpPr>
              <p:grpSpPr>
                <a:xfrm>
                  <a:off x="53747" y="792560"/>
                  <a:ext cx="4247034" cy="2165278"/>
                  <a:chOff x="53747" y="792560"/>
                  <a:chExt cx="4247034" cy="2165278"/>
                </a:xfrm>
              </p:grpSpPr>
              <p:sp>
                <p:nvSpPr>
                  <p:cNvPr id="55" name="フリーフォーム 54">
                    <a:extLst>
                      <a:ext uri="{FF2B5EF4-FFF2-40B4-BE49-F238E27FC236}">
                        <a16:creationId xmlns:a16="http://schemas.microsoft.com/office/drawing/2014/main" id="{B913391C-5C87-C37A-29E1-E23D80544C6D}"/>
                      </a:ext>
                    </a:extLst>
                  </p:cNvPr>
                  <p:cNvSpPr/>
                  <p:nvPr/>
                </p:nvSpPr>
                <p:spPr>
                  <a:xfrm>
                    <a:off x="304381" y="792560"/>
                    <a:ext cx="3996400" cy="2165278"/>
                  </a:xfrm>
                  <a:custGeom>
                    <a:avLst/>
                    <a:gdLst>
                      <a:gd name="connsiteX0" fmla="*/ 0 w 3372105"/>
                      <a:gd name="connsiteY0" fmla="*/ 0 h 2165278"/>
                      <a:gd name="connsiteX1" fmla="*/ 24919 w 3372105"/>
                      <a:gd name="connsiteY1" fmla="*/ 0 h 2165278"/>
                      <a:gd name="connsiteX2" fmla="*/ 3347186 w 3372105"/>
                      <a:gd name="connsiteY2" fmla="*/ 0 h 2165278"/>
                      <a:gd name="connsiteX3" fmla="*/ 3372105 w 3372105"/>
                      <a:gd name="connsiteY3" fmla="*/ 0 h 2165278"/>
                      <a:gd name="connsiteX4" fmla="*/ 3372105 w 3372105"/>
                      <a:gd name="connsiteY4" fmla="*/ 1084804 h 2165278"/>
                      <a:gd name="connsiteX5" fmla="*/ 3372105 w 3372105"/>
                      <a:gd name="connsiteY5" fmla="*/ 1730764 h 2165278"/>
                      <a:gd name="connsiteX6" fmla="*/ 1686052 w 3372105"/>
                      <a:gd name="connsiteY6" fmla="*/ 2165278 h 2165278"/>
                      <a:gd name="connsiteX7" fmla="*/ 0 w 3372105"/>
                      <a:gd name="connsiteY7" fmla="*/ 1730764 h 2165278"/>
                      <a:gd name="connsiteX8" fmla="*/ 0 w 3372105"/>
                      <a:gd name="connsiteY8" fmla="*/ 1084804 h 216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372105" h="2165278">
                        <a:moveTo>
                          <a:pt x="0" y="0"/>
                        </a:moveTo>
                        <a:lnTo>
                          <a:pt x="24919" y="0"/>
                        </a:lnTo>
                        <a:lnTo>
                          <a:pt x="3347186" y="0"/>
                        </a:lnTo>
                        <a:lnTo>
                          <a:pt x="3372105" y="0"/>
                        </a:lnTo>
                        <a:lnTo>
                          <a:pt x="3372105" y="1084804"/>
                        </a:lnTo>
                        <a:lnTo>
                          <a:pt x="3372105" y="1730764"/>
                        </a:lnTo>
                        <a:lnTo>
                          <a:pt x="1686052" y="2165278"/>
                        </a:lnTo>
                        <a:lnTo>
                          <a:pt x="0" y="1730764"/>
                        </a:lnTo>
                        <a:lnTo>
                          <a:pt x="0" y="1084804"/>
                        </a:lnTo>
                        <a:close/>
                      </a:path>
                    </a:pathLst>
                  </a:custGeom>
                  <a:solidFill>
                    <a:srgbClr val="D6DCE6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ja-JP" alt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Garamond" panose="02020404030301010803"/>
                        <a:ea typeface="ＭＳ Ｐゴシック" panose="020B0600070205080204" pitchFamily="34" charset="-128"/>
                        <a:cs typeface="+mn-cs"/>
                      </a:rPr>
                      <a:t>感情推定</a:t>
                    </a:r>
                    <a:r>
                      <a:rPr kumimoji="1" lang="en-US" altLang="ja-JP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Garamond" panose="02020404030301010803"/>
                        <a:ea typeface="ＭＳ Ｐゴシック" panose="020B0600070205080204" pitchFamily="34" charset="-128"/>
                        <a:cs typeface="+mn-cs"/>
                      </a:rPr>
                      <a:t> </a:t>
                    </a:r>
                    <a:r>
                      <a:rPr kumimoji="1" lang="ja-JP" alt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Garamond" panose="02020404030301010803"/>
                        <a:ea typeface="ＭＳ Ｐゴシック" panose="020B0600070205080204" pitchFamily="34" charset="-128"/>
                        <a:cs typeface="+mn-cs"/>
                      </a:rPr>
                      <a:t>と</a:t>
                    </a:r>
                    <a:r>
                      <a:rPr kumimoji="1" lang="en-US" altLang="ja-JP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Garamond" panose="02020404030301010803"/>
                        <a:ea typeface="ＭＳ Ｐゴシック" panose="020B0600070205080204" pitchFamily="34" charset="-128"/>
                        <a:cs typeface="+mn-cs"/>
                      </a:rPr>
                      <a:t> </a:t>
                    </a:r>
                    <a:r>
                      <a:rPr kumimoji="1" lang="ja-JP" alt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Garamond" panose="02020404030301010803"/>
                        <a:ea typeface="ＭＳ Ｐゴシック" panose="020B0600070205080204" pitchFamily="34" charset="-128"/>
                        <a:cs typeface="+mn-cs"/>
                      </a:rPr>
                      <a:t>練習効果</a:t>
                    </a:r>
                  </a:p>
                </p:txBody>
              </p:sp>
              <p:sp>
                <p:nvSpPr>
                  <p:cNvPr id="15" name="テキスト ボックス 14">
                    <a:extLst>
                      <a:ext uri="{FF2B5EF4-FFF2-40B4-BE49-F238E27FC236}">
                        <a16:creationId xmlns:a16="http://schemas.microsoft.com/office/drawing/2014/main" id="{C220F79C-6C9D-0922-BF70-B4A77C259168}"/>
                      </a:ext>
                    </a:extLst>
                  </p:cNvPr>
                  <p:cNvSpPr txBox="1"/>
                  <p:nvPr/>
                </p:nvSpPr>
                <p:spPr>
                  <a:xfrm>
                    <a:off x="53747" y="1613589"/>
                    <a:ext cx="554303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ja-JP" sz="2800" dirty="0">
                        <a:solidFill>
                          <a:schemeClr val="tx2">
                            <a:lumMod val="50000"/>
                          </a:schemeClr>
                        </a:solidFill>
                      </a:rPr>
                      <a:t>01</a:t>
                    </a:r>
                    <a:endParaRPr kumimoji="1" lang="ja-JP" altLang="en-US" sz="2800">
                      <a:solidFill>
                        <a:schemeClr val="tx2">
                          <a:lumMod val="50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81" name="テキスト ボックス 80">
                  <a:extLst>
                    <a:ext uri="{FF2B5EF4-FFF2-40B4-BE49-F238E27FC236}">
                      <a16:creationId xmlns:a16="http://schemas.microsoft.com/office/drawing/2014/main" id="{9E8DBC7C-4097-B7AD-FF90-43DF039999D0}"/>
                    </a:ext>
                  </a:extLst>
                </p:cNvPr>
                <p:cNvSpPr txBox="1"/>
                <p:nvPr/>
              </p:nvSpPr>
              <p:spPr>
                <a:xfrm>
                  <a:off x="4646972" y="1668201"/>
                  <a:ext cx="36663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000"/>
                    <a:t>表情からの感情推定と練習効果</a:t>
                  </a:r>
                  <a:endParaRPr kumimoji="1" lang="ja-JP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6" name="グループ化 75">
                <a:extLst>
                  <a:ext uri="{FF2B5EF4-FFF2-40B4-BE49-F238E27FC236}">
                    <a16:creationId xmlns:a16="http://schemas.microsoft.com/office/drawing/2014/main" id="{61822E50-03F8-70A4-2A60-535FA7C75432}"/>
                  </a:ext>
                </a:extLst>
              </p:cNvPr>
              <p:cNvGrpSpPr/>
              <p:nvPr/>
            </p:nvGrpSpPr>
            <p:grpSpPr>
              <a:xfrm>
                <a:off x="53747" y="2678666"/>
                <a:ext cx="4247032" cy="2171700"/>
                <a:chOff x="53747" y="2652111"/>
                <a:chExt cx="4247032" cy="2171700"/>
              </a:xfrm>
            </p:grpSpPr>
            <p:sp>
              <p:nvSpPr>
                <p:cNvPr id="28" name="山形 27">
                  <a:extLst>
                    <a:ext uri="{FF2B5EF4-FFF2-40B4-BE49-F238E27FC236}">
                      <a16:creationId xmlns:a16="http://schemas.microsoft.com/office/drawing/2014/main" id="{DBA297AA-CBD6-59FE-DC2C-309BB7AECD84}"/>
                    </a:ext>
                  </a:extLst>
                </p:cNvPr>
                <p:cNvSpPr/>
                <p:nvPr/>
              </p:nvSpPr>
              <p:spPr>
                <a:xfrm rot="5400000">
                  <a:off x="1216730" y="1739761"/>
                  <a:ext cx="2171700" cy="3996399"/>
                </a:xfrm>
                <a:prstGeom prst="chevron">
                  <a:avLst>
                    <a:gd name="adj" fmla="val 20008"/>
                  </a:avLst>
                </a:prstGeom>
                <a:solidFill>
                  <a:srgbClr val="BBC7D9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en-US" sz="2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4546A">
                          <a:lumMod val="50000"/>
                        </a:srgbClr>
                      </a:solidFill>
                      <a:effectLst/>
                      <a:uLnTx/>
                      <a:uFillTx/>
                      <a:latin typeface="Garamond" panose="02020404030301010803"/>
                      <a:ea typeface="ＭＳ Ｐゴシック" panose="020B0600070205080204" pitchFamily="34" charset="-128"/>
                      <a:cs typeface="+mn-cs"/>
                    </a:rPr>
                    <a:t>感情推定</a:t>
                  </a:r>
                  <a:r>
                    <a:rPr kumimoji="1" lang="en-US" altLang="ja-JP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546A">
                          <a:lumMod val="50000"/>
                        </a:srgbClr>
                      </a:solidFill>
                      <a:effectLst/>
                      <a:uLnTx/>
                      <a:uFillTx/>
                      <a:latin typeface="Garamond" panose="02020404030301010803"/>
                      <a:ea typeface="ＭＳ Ｐゴシック" panose="020B0600070205080204" pitchFamily="34" charset="-128"/>
                      <a:cs typeface="+mn-cs"/>
                    </a:rPr>
                    <a:t> </a:t>
                  </a:r>
                  <a:r>
                    <a:rPr kumimoji="1" lang="ja-JP" alt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4546A">
                          <a:lumMod val="50000"/>
                        </a:srgbClr>
                      </a:solidFill>
                      <a:effectLst/>
                      <a:uLnTx/>
                      <a:uFillTx/>
                      <a:latin typeface="Garamond" panose="02020404030301010803"/>
                      <a:ea typeface="ＭＳ Ｐゴシック" panose="020B0600070205080204" pitchFamily="34" charset="-128"/>
                      <a:cs typeface="+mn-cs"/>
                    </a:rPr>
                    <a:t>の</a:t>
                  </a:r>
                  <a:r>
                    <a:rPr kumimoji="1" lang="en-US" altLang="ja-JP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546A">
                          <a:lumMod val="50000"/>
                        </a:srgbClr>
                      </a:solidFill>
                      <a:effectLst/>
                      <a:uLnTx/>
                      <a:uFillTx/>
                      <a:latin typeface="Garamond" panose="02020404030301010803"/>
                      <a:ea typeface="ＭＳ Ｐゴシック" panose="020B0600070205080204" pitchFamily="34" charset="-128"/>
                      <a:cs typeface="+mn-cs"/>
                    </a:rPr>
                    <a:t> </a:t>
                  </a:r>
                  <a:r>
                    <a:rPr kumimoji="1" lang="ja-JP" altLang="en-US" sz="2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4546A">
                          <a:lumMod val="50000"/>
                        </a:srgbClr>
                      </a:solidFill>
                      <a:effectLst/>
                      <a:uLnTx/>
                      <a:uFillTx/>
                      <a:latin typeface="Garamond" panose="02020404030301010803"/>
                      <a:ea typeface="ＭＳ Ｐゴシック" panose="020B0600070205080204" pitchFamily="34" charset="-128"/>
                      <a:cs typeface="+mn-cs"/>
                    </a:rPr>
                    <a:t>相関</a:t>
                  </a:r>
                </a:p>
              </p:txBody>
            </p:sp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0298FA93-1797-F2A8-9FC0-743821BF0770}"/>
                    </a:ext>
                  </a:extLst>
                </p:cNvPr>
                <p:cNvSpPr txBox="1"/>
                <p:nvPr/>
              </p:nvSpPr>
              <p:spPr>
                <a:xfrm>
                  <a:off x="53747" y="3476351"/>
                  <a:ext cx="55430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2800" dirty="0">
                      <a:solidFill>
                        <a:schemeClr val="tx2">
                          <a:lumMod val="50000"/>
                        </a:schemeClr>
                      </a:solidFill>
                    </a:rPr>
                    <a:t>02</a:t>
                  </a:r>
                  <a:endParaRPr kumimoji="1" lang="ja-JP" altLang="en-US" sz="280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75" name="グループ化 74">
                <a:extLst>
                  <a:ext uri="{FF2B5EF4-FFF2-40B4-BE49-F238E27FC236}">
                    <a16:creationId xmlns:a16="http://schemas.microsoft.com/office/drawing/2014/main" id="{E3B6D992-03A3-2D77-5B61-BE3D45253058}"/>
                  </a:ext>
                </a:extLst>
              </p:cNvPr>
              <p:cNvGrpSpPr/>
              <p:nvPr/>
            </p:nvGrpSpPr>
            <p:grpSpPr>
              <a:xfrm>
                <a:off x="53746" y="4571194"/>
                <a:ext cx="4247033" cy="2171700"/>
                <a:chOff x="53746" y="4571194"/>
                <a:chExt cx="4247033" cy="2171700"/>
              </a:xfrm>
            </p:grpSpPr>
            <p:sp>
              <p:nvSpPr>
                <p:cNvPr id="29" name="山形 28">
                  <a:extLst>
                    <a:ext uri="{FF2B5EF4-FFF2-40B4-BE49-F238E27FC236}">
                      <a16:creationId xmlns:a16="http://schemas.microsoft.com/office/drawing/2014/main" id="{659F5FC9-552F-60F8-FCE4-EC9C6778C55E}"/>
                    </a:ext>
                  </a:extLst>
                </p:cNvPr>
                <p:cNvSpPr/>
                <p:nvPr/>
              </p:nvSpPr>
              <p:spPr>
                <a:xfrm rot="5400000">
                  <a:off x="1216730" y="3658844"/>
                  <a:ext cx="2171700" cy="3996399"/>
                </a:xfrm>
                <a:prstGeom prst="chevron">
                  <a:avLst>
                    <a:gd name="adj" fmla="val 20008"/>
                  </a:avLst>
                </a:prstGeom>
                <a:solidFill>
                  <a:srgbClr val="A1B4CC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kumimoji="1" lang="ja-JP" altLang="en-US" sz="2800">
                      <a:solidFill>
                        <a:schemeClr val="tx2">
                          <a:lumMod val="50000"/>
                        </a:schemeClr>
                      </a:solidFill>
                    </a:rPr>
                    <a:t>トレーニング</a:t>
                  </a:r>
                  <a:r>
                    <a:rPr kumimoji="1" lang="en-US" altLang="ja-JP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:r>
                    <a:rPr kumimoji="1" lang="ja-JP" altLang="en-US" sz="2000">
                      <a:solidFill>
                        <a:schemeClr val="tx2">
                          <a:lumMod val="50000"/>
                        </a:schemeClr>
                      </a:solidFill>
                    </a:rPr>
                    <a:t>の</a:t>
                  </a:r>
                  <a:r>
                    <a:rPr kumimoji="1" lang="en-US" altLang="ja-JP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:r>
                    <a:rPr kumimoji="1" lang="ja-JP" altLang="en-US" sz="2800">
                      <a:solidFill>
                        <a:schemeClr val="tx2">
                          <a:lumMod val="50000"/>
                        </a:schemeClr>
                      </a:solidFill>
                    </a:rPr>
                    <a:t>効果</a:t>
                  </a:r>
                </a:p>
              </p:txBody>
            </p:sp>
            <p:sp>
              <p:nvSpPr>
                <p:cNvPr id="17" name="テキスト ボックス 16">
                  <a:extLst>
                    <a:ext uri="{FF2B5EF4-FFF2-40B4-BE49-F238E27FC236}">
                      <a16:creationId xmlns:a16="http://schemas.microsoft.com/office/drawing/2014/main" id="{06927554-747E-DC2C-18FF-8917E6A3D1ED}"/>
                    </a:ext>
                  </a:extLst>
                </p:cNvPr>
                <p:cNvSpPr txBox="1"/>
                <p:nvPr/>
              </p:nvSpPr>
              <p:spPr>
                <a:xfrm>
                  <a:off x="53746" y="5395433"/>
                  <a:ext cx="55430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2800" dirty="0">
                      <a:solidFill>
                        <a:schemeClr val="tx2">
                          <a:lumMod val="50000"/>
                        </a:schemeClr>
                      </a:solidFill>
                    </a:rPr>
                    <a:t>03</a:t>
                  </a:r>
                  <a:endParaRPr kumimoji="1" lang="ja-JP" altLang="en-US" sz="280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C4533480-6D1D-A412-83EA-48A72E73DF84}"/>
                </a:ext>
              </a:extLst>
            </p:cNvPr>
            <p:cNvSpPr txBox="1"/>
            <p:nvPr/>
          </p:nvSpPr>
          <p:spPr>
            <a:xfrm>
              <a:off x="4504007" y="3570289"/>
              <a:ext cx="3921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「</a:t>
              </a:r>
              <a:r>
                <a:rPr kumimoji="1" lang="en-US" altLang="ja-JP" sz="2000" dirty="0"/>
                <a:t>AI</a:t>
              </a:r>
              <a:r>
                <a:rPr kumimoji="1" lang="ja-JP" altLang="en-US" sz="2000"/>
                <a:t>」と「人間」との感情推定の相関</a:t>
              </a:r>
              <a:endParaRPr kumimoji="1" lang="en-US" altLang="ja-JP" sz="2000" dirty="0">
                <a:solidFill>
                  <a:srgbClr val="D0CEC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テキスト ボックス 104">
              <a:extLst>
                <a:ext uri="{FF2B5EF4-FFF2-40B4-BE49-F238E27FC236}">
                  <a16:creationId xmlns:a16="http://schemas.microsoft.com/office/drawing/2014/main" id="{74920D6A-ACA2-E331-1AF4-E649B7D8A599}"/>
                </a:ext>
              </a:extLst>
            </p:cNvPr>
            <p:cNvSpPr txBox="1"/>
            <p:nvPr/>
          </p:nvSpPr>
          <p:spPr>
            <a:xfrm>
              <a:off x="4562517" y="5472377"/>
              <a:ext cx="38042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ロボットを用いたトレーニング効果</a:t>
              </a:r>
              <a:endParaRPr kumimoji="1" lang="en-US" altLang="ja-JP" sz="2000" dirty="0">
                <a:solidFill>
                  <a:srgbClr val="D0CEC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4134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855D677-5EAC-FF44-BBB6-691ABED9C80C}"/>
              </a:ext>
            </a:extLst>
          </p:cNvPr>
          <p:cNvSpPr txBox="1"/>
          <p:nvPr/>
        </p:nvSpPr>
        <p:spPr>
          <a:xfrm>
            <a:off x="546022" y="-11986"/>
            <a:ext cx="442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rgbClr val="383F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基礎実験</a:t>
            </a:r>
            <a:endParaRPr kumimoji="1" lang="ja-JP" altLang="en-US" sz="3600" dirty="0">
              <a:solidFill>
                <a:srgbClr val="383F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BAB68CE-EB01-4996-8DF0-F749E01B71F0}"/>
              </a:ext>
            </a:extLst>
          </p:cNvPr>
          <p:cNvSpPr/>
          <p:nvPr/>
        </p:nvSpPr>
        <p:spPr>
          <a:xfrm>
            <a:off x="0" y="102397"/>
            <a:ext cx="439521" cy="417564"/>
          </a:xfrm>
          <a:prstGeom prst="rect">
            <a:avLst/>
          </a:prstGeom>
          <a:solidFill>
            <a:srgbClr val="383F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rgbClr val="383F52"/>
              </a:solidFill>
            </a:endParaRPr>
          </a:p>
        </p:txBody>
      </p:sp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1E3B3204-4E5A-F777-DBD9-1FFAA6DF4BF1}"/>
              </a:ext>
            </a:extLst>
          </p:cNvPr>
          <p:cNvGrpSpPr/>
          <p:nvPr/>
        </p:nvGrpSpPr>
        <p:grpSpPr>
          <a:xfrm>
            <a:off x="378474" y="792560"/>
            <a:ext cx="8387053" cy="5950334"/>
            <a:chOff x="38220" y="792560"/>
            <a:chExt cx="8387053" cy="5950334"/>
          </a:xfrm>
        </p:grpSpPr>
        <p:grpSp>
          <p:nvGrpSpPr>
            <p:cNvPr id="88" name="グループ化 87">
              <a:extLst>
                <a:ext uri="{FF2B5EF4-FFF2-40B4-BE49-F238E27FC236}">
                  <a16:creationId xmlns:a16="http://schemas.microsoft.com/office/drawing/2014/main" id="{14925C22-70AC-24D1-9547-26F0F74B9D48}"/>
                </a:ext>
              </a:extLst>
            </p:cNvPr>
            <p:cNvGrpSpPr/>
            <p:nvPr/>
          </p:nvGrpSpPr>
          <p:grpSpPr>
            <a:xfrm>
              <a:off x="38220" y="792560"/>
              <a:ext cx="8259614" cy="5950334"/>
              <a:chOff x="53746" y="792560"/>
              <a:chExt cx="8259614" cy="5950334"/>
            </a:xfrm>
          </p:grpSpPr>
          <p:grpSp>
            <p:nvGrpSpPr>
              <p:cNvPr id="86" name="グループ化 85">
                <a:extLst>
                  <a:ext uri="{FF2B5EF4-FFF2-40B4-BE49-F238E27FC236}">
                    <a16:creationId xmlns:a16="http://schemas.microsoft.com/office/drawing/2014/main" id="{07BF43F5-2D4E-9DE2-F0D1-D802FF4B4818}"/>
                  </a:ext>
                </a:extLst>
              </p:cNvPr>
              <p:cNvGrpSpPr/>
              <p:nvPr/>
            </p:nvGrpSpPr>
            <p:grpSpPr>
              <a:xfrm>
                <a:off x="53747" y="792560"/>
                <a:ext cx="8259613" cy="2165278"/>
                <a:chOff x="53747" y="792560"/>
                <a:chExt cx="8259613" cy="2165278"/>
              </a:xfrm>
            </p:grpSpPr>
            <p:grpSp>
              <p:nvGrpSpPr>
                <p:cNvPr id="77" name="グループ化 76">
                  <a:extLst>
                    <a:ext uri="{FF2B5EF4-FFF2-40B4-BE49-F238E27FC236}">
                      <a16:creationId xmlns:a16="http://schemas.microsoft.com/office/drawing/2014/main" id="{C059DBB3-E324-4C39-8AFD-0DB7FB72362F}"/>
                    </a:ext>
                  </a:extLst>
                </p:cNvPr>
                <p:cNvGrpSpPr/>
                <p:nvPr/>
              </p:nvGrpSpPr>
              <p:grpSpPr>
                <a:xfrm>
                  <a:off x="53747" y="792560"/>
                  <a:ext cx="4247034" cy="2165278"/>
                  <a:chOff x="53747" y="792560"/>
                  <a:chExt cx="4247034" cy="2165278"/>
                </a:xfrm>
              </p:grpSpPr>
              <p:sp>
                <p:nvSpPr>
                  <p:cNvPr id="55" name="フリーフォーム 54">
                    <a:extLst>
                      <a:ext uri="{FF2B5EF4-FFF2-40B4-BE49-F238E27FC236}">
                        <a16:creationId xmlns:a16="http://schemas.microsoft.com/office/drawing/2014/main" id="{B913391C-5C87-C37A-29E1-E23D80544C6D}"/>
                      </a:ext>
                    </a:extLst>
                  </p:cNvPr>
                  <p:cNvSpPr/>
                  <p:nvPr/>
                </p:nvSpPr>
                <p:spPr>
                  <a:xfrm>
                    <a:off x="304381" y="792560"/>
                    <a:ext cx="3996400" cy="2165278"/>
                  </a:xfrm>
                  <a:custGeom>
                    <a:avLst/>
                    <a:gdLst>
                      <a:gd name="connsiteX0" fmla="*/ 0 w 3372105"/>
                      <a:gd name="connsiteY0" fmla="*/ 0 h 2165278"/>
                      <a:gd name="connsiteX1" fmla="*/ 24919 w 3372105"/>
                      <a:gd name="connsiteY1" fmla="*/ 0 h 2165278"/>
                      <a:gd name="connsiteX2" fmla="*/ 3347186 w 3372105"/>
                      <a:gd name="connsiteY2" fmla="*/ 0 h 2165278"/>
                      <a:gd name="connsiteX3" fmla="*/ 3372105 w 3372105"/>
                      <a:gd name="connsiteY3" fmla="*/ 0 h 2165278"/>
                      <a:gd name="connsiteX4" fmla="*/ 3372105 w 3372105"/>
                      <a:gd name="connsiteY4" fmla="*/ 1084804 h 2165278"/>
                      <a:gd name="connsiteX5" fmla="*/ 3372105 w 3372105"/>
                      <a:gd name="connsiteY5" fmla="*/ 1730764 h 2165278"/>
                      <a:gd name="connsiteX6" fmla="*/ 1686052 w 3372105"/>
                      <a:gd name="connsiteY6" fmla="*/ 2165278 h 2165278"/>
                      <a:gd name="connsiteX7" fmla="*/ 0 w 3372105"/>
                      <a:gd name="connsiteY7" fmla="*/ 1730764 h 2165278"/>
                      <a:gd name="connsiteX8" fmla="*/ 0 w 3372105"/>
                      <a:gd name="connsiteY8" fmla="*/ 1084804 h 216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372105" h="2165278">
                        <a:moveTo>
                          <a:pt x="0" y="0"/>
                        </a:moveTo>
                        <a:lnTo>
                          <a:pt x="24919" y="0"/>
                        </a:lnTo>
                        <a:lnTo>
                          <a:pt x="3347186" y="0"/>
                        </a:lnTo>
                        <a:lnTo>
                          <a:pt x="3372105" y="0"/>
                        </a:lnTo>
                        <a:lnTo>
                          <a:pt x="3372105" y="1084804"/>
                        </a:lnTo>
                        <a:lnTo>
                          <a:pt x="3372105" y="1730764"/>
                        </a:lnTo>
                        <a:lnTo>
                          <a:pt x="1686052" y="2165278"/>
                        </a:lnTo>
                        <a:lnTo>
                          <a:pt x="0" y="1730764"/>
                        </a:lnTo>
                        <a:lnTo>
                          <a:pt x="0" y="1084804"/>
                        </a:lnTo>
                        <a:close/>
                      </a:path>
                    </a:pathLst>
                  </a:custGeom>
                  <a:solidFill>
                    <a:srgbClr val="D6DCE6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ja-JP" alt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Garamond" panose="02020404030301010803"/>
                        <a:ea typeface="ＭＳ Ｐゴシック" panose="020B0600070205080204" pitchFamily="34" charset="-128"/>
                        <a:cs typeface="+mn-cs"/>
                      </a:rPr>
                      <a:t>感情推定</a:t>
                    </a:r>
                    <a:r>
                      <a:rPr kumimoji="1" lang="en-US" altLang="ja-JP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Garamond" panose="02020404030301010803"/>
                        <a:ea typeface="ＭＳ Ｐゴシック" panose="020B0600070205080204" pitchFamily="34" charset="-128"/>
                        <a:cs typeface="+mn-cs"/>
                      </a:rPr>
                      <a:t> </a:t>
                    </a:r>
                    <a:r>
                      <a:rPr kumimoji="1" lang="ja-JP" alt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Garamond" panose="02020404030301010803"/>
                        <a:ea typeface="ＭＳ Ｐゴシック" panose="020B0600070205080204" pitchFamily="34" charset="-128"/>
                        <a:cs typeface="+mn-cs"/>
                      </a:rPr>
                      <a:t>と</a:t>
                    </a:r>
                    <a:r>
                      <a:rPr kumimoji="1" lang="en-US" altLang="ja-JP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Garamond" panose="02020404030301010803"/>
                        <a:ea typeface="ＭＳ Ｐゴシック" panose="020B0600070205080204" pitchFamily="34" charset="-128"/>
                        <a:cs typeface="+mn-cs"/>
                      </a:rPr>
                      <a:t> </a:t>
                    </a:r>
                    <a:r>
                      <a:rPr kumimoji="1" lang="ja-JP" alt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Garamond" panose="02020404030301010803"/>
                        <a:ea typeface="ＭＳ Ｐゴシック" panose="020B0600070205080204" pitchFamily="34" charset="-128"/>
                        <a:cs typeface="+mn-cs"/>
                      </a:rPr>
                      <a:t>練習効果</a:t>
                    </a:r>
                  </a:p>
                </p:txBody>
              </p:sp>
              <p:sp>
                <p:nvSpPr>
                  <p:cNvPr id="15" name="テキスト ボックス 14">
                    <a:extLst>
                      <a:ext uri="{FF2B5EF4-FFF2-40B4-BE49-F238E27FC236}">
                        <a16:creationId xmlns:a16="http://schemas.microsoft.com/office/drawing/2014/main" id="{C220F79C-6C9D-0922-BF70-B4A77C259168}"/>
                      </a:ext>
                    </a:extLst>
                  </p:cNvPr>
                  <p:cNvSpPr txBox="1"/>
                  <p:nvPr/>
                </p:nvSpPr>
                <p:spPr>
                  <a:xfrm>
                    <a:off x="53747" y="1613589"/>
                    <a:ext cx="554303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ja-JP" sz="2800" dirty="0">
                        <a:solidFill>
                          <a:schemeClr val="tx2">
                            <a:lumMod val="50000"/>
                          </a:schemeClr>
                        </a:solidFill>
                      </a:rPr>
                      <a:t>01</a:t>
                    </a:r>
                    <a:endParaRPr kumimoji="1" lang="ja-JP" altLang="en-US" sz="2800">
                      <a:solidFill>
                        <a:schemeClr val="tx2">
                          <a:lumMod val="50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81" name="テキスト ボックス 80">
                  <a:extLst>
                    <a:ext uri="{FF2B5EF4-FFF2-40B4-BE49-F238E27FC236}">
                      <a16:creationId xmlns:a16="http://schemas.microsoft.com/office/drawing/2014/main" id="{9E8DBC7C-4097-B7AD-FF90-43DF039999D0}"/>
                    </a:ext>
                  </a:extLst>
                </p:cNvPr>
                <p:cNvSpPr txBox="1"/>
                <p:nvPr/>
              </p:nvSpPr>
              <p:spPr>
                <a:xfrm>
                  <a:off x="4646972" y="1668201"/>
                  <a:ext cx="36663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000"/>
                    <a:t>表情からの感情推定と練習効果</a:t>
                  </a:r>
                  <a:endParaRPr kumimoji="1" lang="ja-JP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6" name="グループ化 75">
                <a:extLst>
                  <a:ext uri="{FF2B5EF4-FFF2-40B4-BE49-F238E27FC236}">
                    <a16:creationId xmlns:a16="http://schemas.microsoft.com/office/drawing/2014/main" id="{61822E50-03F8-70A4-2A60-535FA7C75432}"/>
                  </a:ext>
                </a:extLst>
              </p:cNvPr>
              <p:cNvGrpSpPr/>
              <p:nvPr/>
            </p:nvGrpSpPr>
            <p:grpSpPr>
              <a:xfrm>
                <a:off x="53747" y="2678666"/>
                <a:ext cx="4247032" cy="2171700"/>
                <a:chOff x="53747" y="2652111"/>
                <a:chExt cx="4247032" cy="2171700"/>
              </a:xfrm>
            </p:grpSpPr>
            <p:sp>
              <p:nvSpPr>
                <p:cNvPr id="28" name="山形 27">
                  <a:extLst>
                    <a:ext uri="{FF2B5EF4-FFF2-40B4-BE49-F238E27FC236}">
                      <a16:creationId xmlns:a16="http://schemas.microsoft.com/office/drawing/2014/main" id="{DBA297AA-CBD6-59FE-DC2C-309BB7AECD84}"/>
                    </a:ext>
                  </a:extLst>
                </p:cNvPr>
                <p:cNvSpPr/>
                <p:nvPr/>
              </p:nvSpPr>
              <p:spPr>
                <a:xfrm rot="5400000">
                  <a:off x="1216730" y="1739761"/>
                  <a:ext cx="2171700" cy="3996399"/>
                </a:xfrm>
                <a:prstGeom prst="chevron">
                  <a:avLst>
                    <a:gd name="adj" fmla="val 20008"/>
                  </a:avLst>
                </a:prstGeom>
                <a:solidFill>
                  <a:srgbClr val="BBC7D9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en-US" sz="2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0CECE"/>
                      </a:solidFill>
                      <a:effectLst/>
                      <a:uLnTx/>
                      <a:uFillTx/>
                      <a:latin typeface="Garamond" panose="02020404030301010803"/>
                      <a:ea typeface="ＭＳ Ｐゴシック" panose="020B0600070205080204" pitchFamily="34" charset="-128"/>
                      <a:cs typeface="+mn-cs"/>
                    </a:rPr>
                    <a:t>感情推定</a:t>
                  </a:r>
                  <a:r>
                    <a:rPr kumimoji="1" lang="en-US" altLang="ja-JP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D0CECE"/>
                      </a:solidFill>
                      <a:effectLst/>
                      <a:uLnTx/>
                      <a:uFillTx/>
                      <a:latin typeface="Garamond" panose="02020404030301010803"/>
                      <a:ea typeface="ＭＳ Ｐゴシック" panose="020B0600070205080204" pitchFamily="34" charset="-128"/>
                      <a:cs typeface="+mn-cs"/>
                    </a:rPr>
                    <a:t> </a:t>
                  </a:r>
                  <a:r>
                    <a:rPr kumimoji="1" lang="ja-JP" alt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0CECE"/>
                      </a:solidFill>
                      <a:effectLst/>
                      <a:uLnTx/>
                      <a:uFillTx/>
                      <a:latin typeface="Garamond" panose="02020404030301010803"/>
                      <a:ea typeface="ＭＳ Ｐゴシック" panose="020B0600070205080204" pitchFamily="34" charset="-128"/>
                      <a:cs typeface="+mn-cs"/>
                    </a:rPr>
                    <a:t>の</a:t>
                  </a:r>
                  <a:r>
                    <a:rPr kumimoji="1" lang="en-US" altLang="ja-JP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D0CECE"/>
                      </a:solidFill>
                      <a:effectLst/>
                      <a:uLnTx/>
                      <a:uFillTx/>
                      <a:latin typeface="Garamond" panose="02020404030301010803"/>
                      <a:ea typeface="ＭＳ Ｐゴシック" panose="020B0600070205080204" pitchFamily="34" charset="-128"/>
                      <a:cs typeface="+mn-cs"/>
                    </a:rPr>
                    <a:t> </a:t>
                  </a:r>
                  <a:r>
                    <a:rPr kumimoji="1" lang="ja-JP" altLang="en-US" sz="2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0CECE"/>
                      </a:solidFill>
                      <a:effectLst/>
                      <a:uLnTx/>
                      <a:uFillTx/>
                      <a:latin typeface="Garamond" panose="02020404030301010803"/>
                      <a:ea typeface="ＭＳ Ｐゴシック" panose="020B0600070205080204" pitchFamily="34" charset="-128"/>
                      <a:cs typeface="+mn-cs"/>
                    </a:rPr>
                    <a:t>相関</a:t>
                  </a:r>
                </a:p>
              </p:txBody>
            </p:sp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0298FA93-1797-F2A8-9FC0-743821BF0770}"/>
                    </a:ext>
                  </a:extLst>
                </p:cNvPr>
                <p:cNvSpPr txBox="1"/>
                <p:nvPr/>
              </p:nvSpPr>
              <p:spPr>
                <a:xfrm>
                  <a:off x="53747" y="3476351"/>
                  <a:ext cx="55430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2800" dirty="0">
                      <a:solidFill>
                        <a:srgbClr val="D0CECE"/>
                      </a:solidFill>
                    </a:rPr>
                    <a:t>02</a:t>
                  </a:r>
                  <a:endParaRPr kumimoji="1" lang="ja-JP" altLang="en-US" sz="2800">
                    <a:solidFill>
                      <a:srgbClr val="D0CECE"/>
                    </a:solidFill>
                  </a:endParaRPr>
                </a:p>
              </p:txBody>
            </p:sp>
          </p:grpSp>
          <p:grpSp>
            <p:nvGrpSpPr>
              <p:cNvPr id="75" name="グループ化 74">
                <a:extLst>
                  <a:ext uri="{FF2B5EF4-FFF2-40B4-BE49-F238E27FC236}">
                    <a16:creationId xmlns:a16="http://schemas.microsoft.com/office/drawing/2014/main" id="{E3B6D992-03A3-2D77-5B61-BE3D45253058}"/>
                  </a:ext>
                </a:extLst>
              </p:cNvPr>
              <p:cNvGrpSpPr/>
              <p:nvPr/>
            </p:nvGrpSpPr>
            <p:grpSpPr>
              <a:xfrm>
                <a:off x="53746" y="4571194"/>
                <a:ext cx="4247033" cy="2171700"/>
                <a:chOff x="53746" y="4571194"/>
                <a:chExt cx="4247033" cy="2171700"/>
              </a:xfrm>
            </p:grpSpPr>
            <p:sp>
              <p:nvSpPr>
                <p:cNvPr id="29" name="山形 28">
                  <a:extLst>
                    <a:ext uri="{FF2B5EF4-FFF2-40B4-BE49-F238E27FC236}">
                      <a16:creationId xmlns:a16="http://schemas.microsoft.com/office/drawing/2014/main" id="{659F5FC9-552F-60F8-FCE4-EC9C6778C55E}"/>
                    </a:ext>
                  </a:extLst>
                </p:cNvPr>
                <p:cNvSpPr/>
                <p:nvPr/>
              </p:nvSpPr>
              <p:spPr>
                <a:xfrm rot="5400000">
                  <a:off x="1216730" y="3658844"/>
                  <a:ext cx="2171700" cy="3996399"/>
                </a:xfrm>
                <a:prstGeom prst="chevron">
                  <a:avLst>
                    <a:gd name="adj" fmla="val 20008"/>
                  </a:avLst>
                </a:prstGeom>
                <a:solidFill>
                  <a:srgbClr val="A1B4CC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kumimoji="1" lang="ja-JP" altLang="en-US" sz="2800">
                      <a:solidFill>
                        <a:srgbClr val="D0CECE"/>
                      </a:solidFill>
                    </a:rPr>
                    <a:t>トレーニング</a:t>
                  </a:r>
                  <a:r>
                    <a:rPr kumimoji="1" lang="en-US" altLang="ja-JP" sz="2000" dirty="0">
                      <a:solidFill>
                        <a:srgbClr val="D0CECE"/>
                      </a:solidFill>
                    </a:rPr>
                    <a:t> </a:t>
                  </a:r>
                  <a:r>
                    <a:rPr kumimoji="1" lang="ja-JP" altLang="en-US" sz="2000">
                      <a:solidFill>
                        <a:srgbClr val="D0CECE"/>
                      </a:solidFill>
                    </a:rPr>
                    <a:t>の</a:t>
                  </a:r>
                  <a:r>
                    <a:rPr kumimoji="1" lang="en-US" altLang="ja-JP" sz="2000" dirty="0">
                      <a:solidFill>
                        <a:srgbClr val="D0CECE"/>
                      </a:solidFill>
                    </a:rPr>
                    <a:t> </a:t>
                  </a:r>
                  <a:r>
                    <a:rPr kumimoji="1" lang="ja-JP" altLang="en-US" sz="2800">
                      <a:solidFill>
                        <a:srgbClr val="D0CECE"/>
                      </a:solidFill>
                    </a:rPr>
                    <a:t>効果</a:t>
                  </a:r>
                </a:p>
              </p:txBody>
            </p:sp>
            <p:sp>
              <p:nvSpPr>
                <p:cNvPr id="17" name="テキスト ボックス 16">
                  <a:extLst>
                    <a:ext uri="{FF2B5EF4-FFF2-40B4-BE49-F238E27FC236}">
                      <a16:creationId xmlns:a16="http://schemas.microsoft.com/office/drawing/2014/main" id="{06927554-747E-DC2C-18FF-8917E6A3D1ED}"/>
                    </a:ext>
                  </a:extLst>
                </p:cNvPr>
                <p:cNvSpPr txBox="1"/>
                <p:nvPr/>
              </p:nvSpPr>
              <p:spPr>
                <a:xfrm>
                  <a:off x="53746" y="5395433"/>
                  <a:ext cx="55430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2800" dirty="0">
                      <a:solidFill>
                        <a:srgbClr val="D0CECE"/>
                      </a:solidFill>
                    </a:rPr>
                    <a:t>03</a:t>
                  </a:r>
                  <a:endParaRPr kumimoji="1" lang="ja-JP" altLang="en-US" sz="2800">
                    <a:solidFill>
                      <a:srgbClr val="D0CECE"/>
                    </a:solidFill>
                  </a:endParaRPr>
                </a:p>
              </p:txBody>
            </p:sp>
          </p:grpSp>
        </p:grp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C4533480-6D1D-A412-83EA-48A72E73DF84}"/>
                </a:ext>
              </a:extLst>
            </p:cNvPr>
            <p:cNvSpPr txBox="1"/>
            <p:nvPr/>
          </p:nvSpPr>
          <p:spPr>
            <a:xfrm>
              <a:off x="4504007" y="3570289"/>
              <a:ext cx="3921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rgbClr val="D0CECE"/>
                  </a:solidFill>
                </a:rPr>
                <a:t>「</a:t>
              </a:r>
              <a:r>
                <a:rPr kumimoji="1" lang="en-US" altLang="ja-JP" sz="2000" dirty="0">
                  <a:solidFill>
                    <a:srgbClr val="D0CECE"/>
                  </a:solidFill>
                </a:rPr>
                <a:t>AI</a:t>
              </a:r>
              <a:r>
                <a:rPr kumimoji="1" lang="ja-JP" altLang="en-US" sz="2000">
                  <a:solidFill>
                    <a:srgbClr val="D0CECE"/>
                  </a:solidFill>
                </a:rPr>
                <a:t>」と「人間」との感情推定の相関</a:t>
              </a:r>
              <a:endParaRPr kumimoji="1" lang="en-US" altLang="ja-JP" sz="2000" dirty="0">
                <a:solidFill>
                  <a:srgbClr val="D0CEC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テキスト ボックス 104">
              <a:extLst>
                <a:ext uri="{FF2B5EF4-FFF2-40B4-BE49-F238E27FC236}">
                  <a16:creationId xmlns:a16="http://schemas.microsoft.com/office/drawing/2014/main" id="{74920D6A-ACA2-E331-1AF4-E649B7D8A599}"/>
                </a:ext>
              </a:extLst>
            </p:cNvPr>
            <p:cNvSpPr txBox="1"/>
            <p:nvPr/>
          </p:nvSpPr>
          <p:spPr>
            <a:xfrm>
              <a:off x="4562517" y="5472377"/>
              <a:ext cx="38042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rgbClr val="D0CECE"/>
                  </a:solidFill>
                </a:rPr>
                <a:t>ロボットを用いたトレーニング効果</a:t>
              </a:r>
              <a:endParaRPr kumimoji="1" lang="en-US" altLang="ja-JP" sz="2000" dirty="0">
                <a:solidFill>
                  <a:srgbClr val="D0CEC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図 1">
            <a:extLst>
              <a:ext uri="{FF2B5EF4-FFF2-40B4-BE49-F238E27FC236}">
                <a16:creationId xmlns:a16="http://schemas.microsoft.com/office/drawing/2014/main" id="{A64E7DB7-1D3C-1A33-8F0C-07B5B0E2919C}"/>
              </a:ext>
            </a:extLst>
          </p:cNvPr>
          <p:cNvPicPr>
            <a:picLocks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7649" y="102397"/>
            <a:ext cx="2057400" cy="145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10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EEEA4EB4B1C87045B2C7B9E34AE6DFF4" ma:contentTypeVersion="16" ma:contentTypeDescription="新しいドキュメントを作成します。" ma:contentTypeScope="" ma:versionID="3b7890b58973926469a24e18cabb1b6a">
  <xsd:schema xmlns:xsd="http://www.w3.org/2001/XMLSchema" xmlns:xs="http://www.w3.org/2001/XMLSchema" xmlns:p="http://schemas.microsoft.com/office/2006/metadata/properties" xmlns:ns2="c8a3c59a-3bb1-4ac4-8580-9b2ba74cfe5b" xmlns:ns3="56bf2a1e-b0f5-401e-a825-4d0cd333482d" targetNamespace="http://schemas.microsoft.com/office/2006/metadata/properties" ma:root="true" ma:fieldsID="c719e2dd3f90b946f6cf698ef2cf7f3d" ns2:_="" ns3:_="">
    <xsd:import namespace="c8a3c59a-3bb1-4ac4-8580-9b2ba74cfe5b"/>
    <xsd:import namespace="56bf2a1e-b0f5-401e-a825-4d0cd333482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a3c59a-3bb1-4ac4-8580-9b2ba74cfe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画像タグ" ma:readOnly="false" ma:fieldId="{5cf76f15-5ced-4ddc-b409-7134ff3c332f}" ma:taxonomyMulti="true" ma:sspId="60da577d-8c11-42e1-9807-59d1f71190c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bf2a1e-b0f5-401e-a825-4d0cd333482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fb7adad-3fb7-4e7a-8b83-8b41f07d25c8}" ma:internalName="TaxCatchAll" ma:showField="CatchAllData" ma:web="56bf2a1e-b0f5-401e-a825-4d0cd333482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CCCB20-9FF4-46A0-8679-3A2E7399369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F053A5C-C824-4F6E-9984-EBC18E1E70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a3c59a-3bb1-4ac4-8580-9b2ba74cfe5b"/>
    <ds:schemaRef ds:uri="56bf2a1e-b0f5-401e-a825-4d0cd33348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{DC8F35D1-E404-D442-AF2A-52B4D421E384}tf16401378</Template>
  <TotalTime>65922</TotalTime>
  <Words>1187</Words>
  <Application>Microsoft Office PowerPoint</Application>
  <PresentationFormat>画面に合わせる (4:3)</PresentationFormat>
  <Paragraphs>433</Paragraphs>
  <Slides>20</Slides>
  <Notes>20</Notes>
  <HiddenSlides>0</HiddenSlides>
  <MMClips>8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7" baseType="lpstr">
      <vt:lpstr>MS Gothic</vt:lpstr>
      <vt:lpstr>游ゴシック</vt:lpstr>
      <vt:lpstr>Arial</vt:lpstr>
      <vt:lpstr>Garamond</vt:lpstr>
      <vt:lpstr>Times New Roman</vt:lpstr>
      <vt:lpstr>Verdana</vt:lpstr>
      <vt:lpstr>Office テーマ</vt:lpstr>
      <vt:lpstr>感情表現の訓練を目的とした 人とロボットのインタラクション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福田研ゼミ進捗報告(11/12)</dc:title>
  <dc:creator>19238901 明石　華実</dc:creator>
  <cp:lastModifiedBy>Akashi Haru</cp:lastModifiedBy>
  <cp:revision>186</cp:revision>
  <dcterms:created xsi:type="dcterms:W3CDTF">2021-11-05T11:24:13Z</dcterms:created>
  <dcterms:modified xsi:type="dcterms:W3CDTF">2023-05-05T07:14:24Z</dcterms:modified>
</cp:coreProperties>
</file>